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104" r:id="rId2"/>
    <p:sldId id="1455" r:id="rId3"/>
    <p:sldId id="1544" r:id="rId4"/>
    <p:sldId id="1457" r:id="rId5"/>
    <p:sldId id="1565" r:id="rId6"/>
    <p:sldId id="1566" r:id="rId7"/>
    <p:sldId id="1567" r:id="rId8"/>
    <p:sldId id="1568" r:id="rId9"/>
    <p:sldId id="1569" r:id="rId10"/>
    <p:sldId id="1468" r:id="rId11"/>
    <p:sldId id="1574" r:id="rId12"/>
    <p:sldId id="1575" r:id="rId13"/>
    <p:sldId id="1472" r:id="rId14"/>
    <p:sldId id="1579" r:id="rId15"/>
    <p:sldId id="1584" r:id="rId16"/>
    <p:sldId id="1477" r:id="rId17"/>
    <p:sldId id="1479" r:id="rId18"/>
    <p:sldId id="153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600"/>
    <a:srgbClr val="000080"/>
    <a:srgbClr val="CC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81" autoAdjust="0"/>
    <p:restoredTop sz="76590" autoAdjust="0"/>
  </p:normalViewPr>
  <p:slideViewPr>
    <p:cSldViewPr showGuides="1">
      <p:cViewPr>
        <p:scale>
          <a:sx n="150" d="100"/>
          <a:sy n="150" d="100"/>
        </p:scale>
        <p:origin x="-80" y="-440"/>
      </p:cViewPr>
      <p:guideLst>
        <p:guide orient="horz" pos="20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FFRCT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Accuracy</c:v>
                </c:pt>
                <c:pt idx="1">
                  <c:v>Sensitivity</c:v>
                </c:pt>
                <c:pt idx="2">
                  <c:v>Specificity</c:v>
                </c:pt>
                <c:pt idx="3">
                  <c:v>PPV</c:v>
                </c:pt>
                <c:pt idx="4">
                  <c:v>NPV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73.0</c:v>
                </c:pt>
                <c:pt idx="1">
                  <c:v>90.0</c:v>
                </c:pt>
                <c:pt idx="2">
                  <c:v>54.0</c:v>
                </c:pt>
                <c:pt idx="3">
                  <c:v>67.0</c:v>
                </c:pt>
                <c:pt idx="4">
                  <c:v>84.0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Accuracy</c:v>
                </c:pt>
                <c:pt idx="1">
                  <c:v>Sensitivity</c:v>
                </c:pt>
                <c:pt idx="2">
                  <c:v>Specificity</c:v>
                </c:pt>
                <c:pt idx="3">
                  <c:v>PPV</c:v>
                </c:pt>
                <c:pt idx="4">
                  <c:v>NPV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64.0</c:v>
                </c:pt>
                <c:pt idx="1">
                  <c:v>84.0</c:v>
                </c:pt>
                <c:pt idx="2">
                  <c:v>42.0</c:v>
                </c:pt>
                <c:pt idx="3">
                  <c:v>61.0</c:v>
                </c:pt>
                <c:pt idx="4">
                  <c:v>72.0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6294584"/>
        <c:axId val="2096291544"/>
      </c:barChart>
      <c:catAx>
        <c:axId val="2096294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"/>
                <a:cs typeface="Arial"/>
              </a:defRPr>
            </a:pPr>
            <a:endParaRPr lang="en-US"/>
          </a:p>
        </c:txPr>
        <c:crossAx val="2096291544"/>
        <c:crosses val="autoZero"/>
        <c:auto val="1"/>
        <c:lblAlgn val="ctr"/>
        <c:lblOffset val="100"/>
        <c:noMultiLvlLbl val="0"/>
      </c:catAx>
      <c:valAx>
        <c:axId val="2096291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 i="0" spc="0">
                <a:latin typeface=""/>
                <a:cs typeface="Arial"/>
              </a:defRPr>
            </a:pPr>
            <a:endParaRPr lang="en-US"/>
          </a:p>
        </c:txPr>
        <c:crossAx val="2096294584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FFRCT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 smtClean="0"/>
                      <a:t>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Accuracy</c:v>
                </c:pt>
                <c:pt idx="1">
                  <c:v>Sensitivity</c:v>
                </c:pt>
                <c:pt idx="2">
                  <c:v>Specificity</c:v>
                </c:pt>
                <c:pt idx="3">
                  <c:v>PPV</c:v>
                </c:pt>
                <c:pt idx="4">
                  <c:v>NPV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71.0</c:v>
                </c:pt>
                <c:pt idx="1">
                  <c:v>82.0</c:v>
                </c:pt>
                <c:pt idx="2">
                  <c:v>66.0</c:v>
                </c:pt>
                <c:pt idx="3">
                  <c:v>54.0</c:v>
                </c:pt>
                <c:pt idx="4">
                  <c:v>88.0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Accuracy</c:v>
                </c:pt>
                <c:pt idx="1">
                  <c:v>Sensitivity</c:v>
                </c:pt>
                <c:pt idx="2">
                  <c:v>Specificity</c:v>
                </c:pt>
                <c:pt idx="3">
                  <c:v>PPV</c:v>
                </c:pt>
                <c:pt idx="4">
                  <c:v>NPV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57.0</c:v>
                </c:pt>
                <c:pt idx="1">
                  <c:v>37.0</c:v>
                </c:pt>
                <c:pt idx="2">
                  <c:v>66.0</c:v>
                </c:pt>
                <c:pt idx="3">
                  <c:v>34.0</c:v>
                </c:pt>
                <c:pt idx="4">
                  <c:v>68.0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8008392"/>
        <c:axId val="2068005352"/>
      </c:barChart>
      <c:catAx>
        <c:axId val="2068008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"/>
                <a:cs typeface="Arial"/>
              </a:defRPr>
            </a:pPr>
            <a:endParaRPr lang="en-US"/>
          </a:p>
        </c:txPr>
        <c:crossAx val="2068005352"/>
        <c:crosses val="autoZero"/>
        <c:auto val="1"/>
        <c:lblAlgn val="ctr"/>
        <c:lblOffset val="100"/>
        <c:noMultiLvlLbl val="0"/>
      </c:catAx>
      <c:valAx>
        <c:axId val="2068005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 i="0" spc="0">
                <a:latin typeface=""/>
                <a:cs typeface="Arial"/>
              </a:defRPr>
            </a:pPr>
            <a:endParaRPr lang="en-US"/>
          </a:p>
        </c:txPr>
        <c:crossAx val="2068008392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98E9D-3778-4F0A-BDA3-2BBBD5257E7E}" type="datetimeFigureOut">
              <a:rPr lang="en-US" smtClean="0"/>
              <a:pPr/>
              <a:t>26/08/12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FAE85-268A-461B-B514-3C3B62DF3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9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17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200" dirty="0" smtClean="0">
                <a:latin typeface="Arial"/>
                <a:cs typeface="Arial"/>
              </a:rPr>
              <a:t> To determine the clinical and cost effectiveness of a </a:t>
            </a:r>
            <a:r>
              <a:rPr lang="en-US" sz="1200" b="1" dirty="0" smtClean="0">
                <a:latin typeface="Arial"/>
                <a:cs typeface="Arial"/>
              </a:rPr>
              <a:t>“selective catheterization” </a:t>
            </a:r>
            <a:r>
              <a:rPr lang="en-US" sz="1200" dirty="0" smtClean="0">
                <a:latin typeface="Arial"/>
                <a:cs typeface="Arial"/>
              </a:rPr>
              <a:t>strategy versus a </a:t>
            </a:r>
            <a:r>
              <a:rPr lang="en-US" sz="1200" b="1" dirty="0" smtClean="0">
                <a:latin typeface="Arial"/>
                <a:cs typeface="Arial"/>
              </a:rPr>
              <a:t>“direct catheterization” </a:t>
            </a:r>
            <a:r>
              <a:rPr lang="en-US" sz="1200" dirty="0" smtClean="0">
                <a:latin typeface="Arial"/>
                <a:cs typeface="Arial"/>
              </a:rPr>
              <a:t>strategy for stable patients with suspected but without known CAD and clinical indication for non-emergent ICA.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200" smtClean="0">
                <a:latin typeface="Arial"/>
                <a:cs typeface="Arial"/>
              </a:rPr>
              <a:t> To determine the clinical and cost effectiveness of a </a:t>
            </a:r>
            <a:r>
              <a:rPr lang="en-US" sz="1200" b="1" smtClean="0">
                <a:latin typeface="Arial"/>
                <a:cs typeface="Arial"/>
              </a:rPr>
              <a:t>“selective catheterization” </a:t>
            </a:r>
            <a:r>
              <a:rPr lang="en-US" sz="1200" smtClean="0">
                <a:latin typeface="Arial"/>
                <a:cs typeface="Arial"/>
              </a:rPr>
              <a:t>strategy versus a </a:t>
            </a:r>
            <a:r>
              <a:rPr lang="en-US" sz="1200" b="1" smtClean="0">
                <a:latin typeface="Arial"/>
                <a:cs typeface="Arial"/>
              </a:rPr>
              <a:t>“direct catheterization” </a:t>
            </a:r>
            <a:r>
              <a:rPr lang="en-US" sz="1200" smtClean="0">
                <a:latin typeface="Arial"/>
                <a:cs typeface="Arial"/>
              </a:rPr>
              <a:t>strategy for stable patients with suspected but without known CAD and clinical indication for non-emergent ICA.</a:t>
            </a:r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200" smtClean="0">
                <a:latin typeface="Arial"/>
                <a:cs typeface="Arial"/>
              </a:rPr>
              <a:t> To determine the clinical and cost effectiveness of a </a:t>
            </a:r>
            <a:r>
              <a:rPr lang="en-US" sz="1200" b="1" smtClean="0">
                <a:latin typeface="Arial"/>
                <a:cs typeface="Arial"/>
              </a:rPr>
              <a:t>“selective catheterization” </a:t>
            </a:r>
            <a:r>
              <a:rPr lang="en-US" sz="1200" smtClean="0">
                <a:latin typeface="Arial"/>
                <a:cs typeface="Arial"/>
              </a:rPr>
              <a:t>strategy versus a </a:t>
            </a:r>
            <a:r>
              <a:rPr lang="en-US" sz="1200" b="1" smtClean="0">
                <a:latin typeface="Arial"/>
                <a:cs typeface="Arial"/>
              </a:rPr>
              <a:t>“direct catheterization” </a:t>
            </a:r>
            <a:r>
              <a:rPr lang="en-US" sz="1200" smtClean="0">
                <a:latin typeface="Arial"/>
                <a:cs typeface="Arial"/>
              </a:rPr>
              <a:t>strategy for stable patients with suspected but without known CAD and clinical indication for non-emergent ICA.</a:t>
            </a:r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500" b="1" dirty="0" smtClean="0">
                <a:solidFill>
                  <a:srgbClr val="1B1A1B"/>
                </a:solidFill>
                <a:latin typeface="Arial Narrow"/>
                <a:cs typeface="Arial Narrow"/>
              </a:rPr>
              <a:t>CT:     </a:t>
            </a:r>
            <a:r>
              <a:rPr lang="en-US" sz="2000" i="1" dirty="0" smtClean="0">
                <a:solidFill>
                  <a:srgbClr val="1B1A1B"/>
                </a:solidFill>
                <a:latin typeface="Arial Narrow"/>
                <a:cs typeface="Arial Narrow"/>
              </a:rPr>
              <a:t>Defined as obstructive CAD </a:t>
            </a:r>
            <a:r>
              <a:rPr lang="en-US" sz="2000" i="1" u="sng" dirty="0" smtClean="0">
                <a:solidFill>
                  <a:srgbClr val="1B1A1B"/>
                </a:solidFill>
                <a:latin typeface="Arial Narrow"/>
                <a:cs typeface="Arial Narrow"/>
              </a:rPr>
              <a:t>&gt;</a:t>
            </a:r>
            <a:r>
              <a:rPr lang="en-US" sz="2000" i="1" dirty="0" smtClean="0">
                <a:solidFill>
                  <a:srgbClr val="1B1A1B"/>
                </a:solidFill>
                <a:latin typeface="Arial Narrow"/>
                <a:cs typeface="Arial Narrow"/>
              </a:rPr>
              <a:t>50% diameter stenosis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500" b="1" dirty="0" smtClean="0">
                <a:solidFill>
                  <a:srgbClr val="1B1A1B"/>
                </a:solidFill>
                <a:latin typeface="Arial Narrow"/>
                <a:cs typeface="Arial Narrow"/>
              </a:rPr>
              <a:t>ICA:   </a:t>
            </a:r>
            <a:r>
              <a:rPr lang="en-US" sz="2000" i="1" dirty="0" smtClean="0">
                <a:solidFill>
                  <a:srgbClr val="1B1A1B"/>
                </a:solidFill>
                <a:latin typeface="Arial Narrow"/>
                <a:cs typeface="Arial Narrow"/>
              </a:rPr>
              <a:t>Defined as obstructive CAD </a:t>
            </a:r>
            <a:r>
              <a:rPr lang="en-US" sz="2000" i="1" u="sng" dirty="0" smtClean="0">
                <a:solidFill>
                  <a:srgbClr val="1B1A1B"/>
                </a:solidFill>
                <a:latin typeface="Arial Narrow"/>
                <a:cs typeface="Arial Narrow"/>
              </a:rPr>
              <a:t>&gt;</a:t>
            </a:r>
            <a:r>
              <a:rPr lang="en-US" sz="2000" i="1" dirty="0" smtClean="0">
                <a:solidFill>
                  <a:srgbClr val="1B1A1B"/>
                </a:solidFill>
                <a:latin typeface="Arial Narrow"/>
                <a:cs typeface="Arial Narrow"/>
              </a:rPr>
              <a:t>50% diameter stenosis</a:t>
            </a:r>
            <a:endParaRPr lang="en-US" sz="2100" i="1" dirty="0" smtClean="0">
              <a:solidFill>
                <a:srgbClr val="1B1A1B"/>
              </a:solidFill>
              <a:latin typeface="Arial Narrow"/>
              <a:cs typeface="Arial Narrow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500" b="1" dirty="0" smtClean="0">
                <a:solidFill>
                  <a:srgbClr val="1B1A1B"/>
                </a:solidFill>
                <a:latin typeface="Arial Narrow"/>
                <a:cs typeface="Arial Narrow"/>
              </a:rPr>
              <a:t>FFR:  </a:t>
            </a:r>
            <a:r>
              <a:rPr lang="en-US" sz="2100" i="1" dirty="0" smtClean="0">
                <a:solidFill>
                  <a:srgbClr val="1B1A1B"/>
                </a:solidFill>
                <a:latin typeface="Arial Narrow"/>
                <a:cs typeface="Arial Narrow"/>
              </a:rPr>
              <a:t>Defined for lesion-specific ischemia as </a:t>
            </a:r>
            <a:r>
              <a:rPr lang="en-US" sz="2100" i="1" u="sng" dirty="0" smtClean="0">
                <a:solidFill>
                  <a:srgbClr val="1B1A1B"/>
                </a:solidFill>
                <a:latin typeface="Arial Narrow"/>
                <a:cs typeface="Arial Narrow"/>
              </a:rPr>
              <a:t>&lt;</a:t>
            </a:r>
            <a:r>
              <a:rPr lang="en-US" sz="2100" i="1" dirty="0" smtClean="0">
                <a:solidFill>
                  <a:srgbClr val="1B1A1B"/>
                </a:solidFill>
                <a:latin typeface="Arial Narrow"/>
                <a:cs typeface="Arial Narrow"/>
              </a:rPr>
              <a:t>0.80 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US" dirty="0" smtClean="0">
                <a:solidFill>
                  <a:srgbClr val="1B1A1B"/>
                </a:solidFill>
                <a:latin typeface="Arial Narrow"/>
                <a:cs typeface="Arial Narrow"/>
              </a:rPr>
              <a:t>In keeping with prior multicenter trials, subtotal (99%) or total (100%) occlusions assigned a value of 0.50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FFR</a:t>
            </a:r>
            <a:r>
              <a:rPr kumimoji="0" lang="en-US" sz="25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CT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: 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Defined for lesion-specific ischemia FFR</a:t>
            </a:r>
            <a:r>
              <a:rPr kumimoji="0" lang="en-US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CT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lang="en-US" sz="2000" b="0" i="1" u="sng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&lt;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0.80 </a:t>
            </a:r>
            <a:endParaRPr kumimoji="0" lang="en-US" sz="2100" b="0" i="1" u="none" strike="noStrike" kern="1200" cap="none" spc="0" normalizeH="0" baseline="0" noProof="0" dirty="0" smtClean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>
                <a:solidFill>
                  <a:srgbClr val="1B1A1B"/>
                </a:solidFill>
                <a:latin typeface="Arial Narrow"/>
                <a:cs typeface="Arial Narrow"/>
              </a:rPr>
              <a:t>Per study protocol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, vessels with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ubtotal (99%)/ total (100%) occlusions assigned value of 0.50,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and vessels with &lt;30% maximal stenosis assigned value of 0.90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200" dirty="0" smtClean="0">
                <a:latin typeface="Arial"/>
                <a:cs typeface="Arial"/>
              </a:rPr>
              <a:t> To determine the clinical and cost effectiveness of a </a:t>
            </a:r>
            <a:r>
              <a:rPr lang="en-US" sz="1200" b="1" dirty="0" smtClean="0">
                <a:latin typeface="Arial"/>
                <a:cs typeface="Arial"/>
              </a:rPr>
              <a:t>“selective catheterization” </a:t>
            </a:r>
            <a:r>
              <a:rPr lang="en-US" sz="1200" dirty="0" smtClean="0">
                <a:latin typeface="Arial"/>
                <a:cs typeface="Arial"/>
              </a:rPr>
              <a:t>strategy versus a </a:t>
            </a:r>
            <a:r>
              <a:rPr lang="en-US" sz="1200" b="1" dirty="0" smtClean="0">
                <a:latin typeface="Arial"/>
                <a:cs typeface="Arial"/>
              </a:rPr>
              <a:t>“direct catheterization” </a:t>
            </a:r>
            <a:r>
              <a:rPr lang="en-US" sz="1200" dirty="0" smtClean="0">
                <a:latin typeface="Arial"/>
                <a:cs typeface="Arial"/>
              </a:rPr>
              <a:t>strategy for stable patients with suspected but without known CAD and clinical indication for non-emergent ICA.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200" dirty="0" smtClean="0">
                <a:latin typeface="Arial"/>
                <a:cs typeface="Arial"/>
              </a:rPr>
              <a:t> To determine the clinical and cost effectiveness of a </a:t>
            </a:r>
            <a:r>
              <a:rPr lang="en-US" sz="1200" b="1" dirty="0" smtClean="0">
                <a:latin typeface="Arial"/>
                <a:cs typeface="Arial"/>
              </a:rPr>
              <a:t>“selective catheterization” </a:t>
            </a:r>
            <a:r>
              <a:rPr lang="en-US" sz="1200" dirty="0" smtClean="0">
                <a:latin typeface="Arial"/>
                <a:cs typeface="Arial"/>
              </a:rPr>
              <a:t>strategy versus a </a:t>
            </a:r>
            <a:r>
              <a:rPr lang="en-US" sz="1200" b="1" dirty="0" smtClean="0">
                <a:latin typeface="Arial"/>
                <a:cs typeface="Arial"/>
              </a:rPr>
              <a:t>“direct catheterization” </a:t>
            </a:r>
            <a:r>
              <a:rPr lang="en-US" sz="1200" dirty="0" smtClean="0">
                <a:latin typeface="Arial"/>
                <a:cs typeface="Arial"/>
              </a:rPr>
              <a:t>strategy for stable patients with suspected but without known CAD and clinical indication for non-emergent ICA.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4EB35-3474-0F45-81BC-9A24E0867186}" type="slidenum">
              <a:rPr lang="en-US" altLang="ko-KR"/>
              <a:pPr/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797629"/>
            <a:ext cx="6858000" cy="1470025"/>
          </a:xfrm>
        </p:spPr>
        <p:txBody>
          <a:bodyPr anchor="b"/>
          <a:lstStyle>
            <a:lvl1pPr algn="l">
              <a:defRPr>
                <a:solidFill>
                  <a:srgbClr val="1B1A1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267654"/>
            <a:ext cx="6858000" cy="685800"/>
          </a:xfrm>
        </p:spPr>
        <p:txBody>
          <a:bodyPr/>
          <a:lstStyle>
            <a:lvl1pPr marL="0" indent="0" algn="l">
              <a:buNone/>
              <a:defRPr>
                <a:solidFill>
                  <a:srgbClr val="1B1A1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696200" y="762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A1B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276A-4F02-47C5-B663-255ADB71CA79}" type="datetime1">
              <a:rPr lang="en-US" smtClean="0"/>
              <a:pPr/>
              <a:t>26/08/12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A0D9-769F-4B38-9DF1-C05DA5BA1EA2}" type="datetime1">
              <a:rPr lang="en-US" smtClean="0"/>
              <a:pPr/>
              <a:t>26/08/12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B1A1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solidFill>
                  <a:srgbClr val="1B1A1B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1B1A1B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1B1A1B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1B1A1B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1B1A1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B1A1B"/>
                </a:solidFill>
              </a:defRPr>
            </a:lvl1pPr>
          </a:lstStyle>
          <a:p>
            <a:fld id="{B9E991B9-5482-4405-844F-A4E647D4D828}" type="datetime1">
              <a:rPr lang="en-US" smtClean="0"/>
              <a:pPr/>
              <a:t>26/08/12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B1A1B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B1A1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B1A1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B1A1B"/>
                </a:solidFill>
              </a:defRPr>
            </a:lvl1pPr>
          </a:lstStyle>
          <a:p>
            <a:fld id="{033DB572-97AF-4D09-8608-E2DC984987AF}" type="datetime1">
              <a:rPr lang="en-US" smtClean="0"/>
              <a:pPr/>
              <a:t>26/08/12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B1A1B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2853-5A17-4B66-9045-89D3A56C7328}" type="datetime1">
              <a:rPr lang="en-US" smtClean="0"/>
              <a:pPr/>
              <a:t>26/08/12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DD4D-4FE4-4574-A0DF-B5D8FCB3305D}" type="datetime1">
              <a:rPr lang="en-US" smtClean="0"/>
              <a:pPr/>
              <a:t>26/08/12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4017-AD78-4C32-94CE-6483519E20FE}" type="datetime1">
              <a:rPr lang="en-US" smtClean="0"/>
              <a:pPr/>
              <a:t>26/08/12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2ABE-D8BC-414C-B565-FFA179E959D0}" type="datetime1">
              <a:rPr lang="en-US" smtClean="0"/>
              <a:pPr/>
              <a:t>26/08/12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1F81-C3DB-4D54-94C5-50B4C0B7603C}" type="datetime1">
              <a:rPr lang="en-US" smtClean="0"/>
              <a:pPr/>
              <a:t>26/08/12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312B-849D-4D98-BCF0-63065AF9D36A}" type="datetime1">
              <a:rPr lang="en-US" smtClean="0"/>
              <a:pPr/>
              <a:t>26/08/12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B1A1B"/>
                </a:solidFill>
              </a:defRPr>
            </a:lvl1pPr>
          </a:lstStyle>
          <a:p>
            <a:fld id="{4FF3A36F-93C2-403B-8CBD-2073411442A4}" type="datetime1">
              <a:rPr lang="en-US" smtClean="0"/>
              <a:pPr/>
              <a:t>26/08/12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B1A1B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1B1A1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800" kern="1200">
          <a:solidFill>
            <a:srgbClr val="1B1A1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1800" kern="1200">
          <a:solidFill>
            <a:srgbClr val="1B1A1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800" kern="1200">
          <a:solidFill>
            <a:srgbClr val="1B1A1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1800" kern="1200">
          <a:solidFill>
            <a:srgbClr val="1B1A1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»"/>
        <a:defRPr sz="1800" kern="1200">
          <a:solidFill>
            <a:srgbClr val="1B1A1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9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0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chart" Target="../charts/chart1.xml"/><Relationship Id="rId5" Type="http://schemas.openxmlformats.org/officeDocument/2006/relationships/image" Target="../media/image10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oleObject" Target="???" TargetMode="External"/><Relationship Id="rId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chart" Target="../charts/chart2.xml"/><Relationship Id="rId5" Type="http://schemas.openxmlformats.org/officeDocument/2006/relationships/image" Target="../media/image10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2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-381000"/>
            <a:ext cx="9143999" cy="2895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000" b="1" u="sng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iagnostic Accuracy of </a:t>
            </a:r>
            <a:r>
              <a:rPr lang="en-US" sz="3000" b="1" u="sng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F</a:t>
            </a: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ractional Flow Reserve from </a:t>
            </a:r>
            <a:r>
              <a:rPr lang="en-US" sz="3000" b="1" u="sng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natomic </a:t>
            </a:r>
            <a:r>
              <a:rPr lang="en-US" sz="3000" b="1" u="sng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omputed </a:t>
            </a:r>
            <a:r>
              <a:rPr lang="en-US" sz="3000" b="1" u="sng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TO</a:t>
            </a:r>
            <a:r>
              <a:rPr lang="en-US" sz="30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mographic</a:t>
            </a: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Angiography: The DeFACTO Study</a:t>
            </a:r>
            <a:endParaRPr lang="en-US" sz="30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7200" y="2057400"/>
            <a:ext cx="8382000" cy="1588"/>
          </a:xfrm>
          <a:prstGeom prst="straightConnector1">
            <a:avLst/>
          </a:prstGeom>
          <a:ln>
            <a:solidFill>
              <a:srgbClr val="800000"/>
            </a:solidFill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7200" y="150812"/>
            <a:ext cx="8382000" cy="1588"/>
          </a:xfrm>
          <a:prstGeom prst="straightConnector1">
            <a:avLst/>
          </a:prstGeom>
          <a:ln>
            <a:solidFill>
              <a:srgbClr val="800000"/>
            </a:solidFill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/>
          </p:cNvSpPr>
          <p:nvPr/>
        </p:nvSpPr>
        <p:spPr bwMode="auto">
          <a:xfrm>
            <a:off x="0" y="2743200"/>
            <a:ext cx="9144000" cy="2514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James K. Min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Jonathon Leipsic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Michael J. Pencina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Daniel S. Berman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Bon-Kwon Koo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4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Carlos van Mieghem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5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Andrejs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Erglis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6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Fay Y. Lin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7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Allison M. Dunning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7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Patricia Apruzzese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Matthew J. Budoff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Jason H. Cole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9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Farouc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A. Jaffer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10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Martin B. Leon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11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Jennifer Malpeso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G.B. John Mancini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12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Seung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-Jung Park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13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, Robert S. Schwartz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14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;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Leslee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J. Shaw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15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, Laura Mauri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16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on behalf of the DeFACTO Investigators</a:t>
            </a:r>
            <a:endParaRPr lang="en-US" baseline="30000" dirty="0" smtClean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en-US" sz="1400" baseline="30000" dirty="0" smtClean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Cedars-Sinai Heart Institute, Los Angeles, CA;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St. Paul’s Hospital, Vancouver, British Columbia;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3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Harvard Clinical Research Institute, Boston, MA;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4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Seoul National University Hospital, Seoul, Korea;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5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Erasmus Medical Center, Rotterdam, Netherlands;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6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Pauls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Stradins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Clinical University Hospital, Riga, Latvia;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7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Weill Cornell Medical College, New York, NY;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8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Harbor UCLA Medical Center, Los Angeles, CA;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9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Cardiology Associates, Mobile, AL;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10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Massachusetts General Hospital, Harvard Medical School, Boston, MA;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11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Columbia University Medical Center, New York, NY;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12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Vancouver General Hospital, Vancouver, British Columbia;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13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Asan Medical Center, Seoul, Korea;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Minneapolis Heart Institute, Minneapolis, MN;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15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Emory University School of Medicine, Atlanta, GA; </a:t>
            </a:r>
            <a:r>
              <a:rPr lang="en-US" sz="1200" baseline="30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16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DBrigham and Women’s Hospital, Boston, MA </a:t>
            </a:r>
          </a:p>
          <a:p>
            <a:pPr algn="ctr"/>
            <a:endParaRPr lang="en-US" sz="12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/>
          <p:nvPr/>
        </p:nvCxnSpPr>
        <p:spPr>
          <a:xfrm>
            <a:off x="381000" y="760412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제목 1"/>
          <p:cNvSpPr txBox="1">
            <a:spLocks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Patient </a:t>
            </a:r>
            <a:r>
              <a:rPr kumimoji="0" lang="en-US" altLang="ko-KR" sz="4000" b="1" i="0" u="none" strike="noStrike" kern="1200" cap="none" spc="0" normalizeH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Enrollment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9" name="Picture 8" descr="Screen shot 2012-08-09 at 12.55.55 PM.png"/>
          <p:cNvPicPr>
            <a:picLocks noChangeAspect="1"/>
          </p:cNvPicPr>
          <p:nvPr/>
        </p:nvPicPr>
        <p:blipFill rotWithShape="1">
          <a:blip r:embed="rId4"/>
          <a:srcRect r="36986"/>
          <a:stretch/>
        </p:blipFill>
        <p:spPr>
          <a:xfrm>
            <a:off x="1447800" y="914399"/>
            <a:ext cx="5457482" cy="42672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8610600" cy="120852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Enrollment occurred between October 2010 – October 2011 at 17 </a:t>
            </a:r>
            <a:r>
              <a:rPr lang="en-US" sz="2000" dirty="0">
                <a:latin typeface="Arial Narrow"/>
                <a:cs typeface="Arial Narrow"/>
              </a:rPr>
              <a:t>centers in</a:t>
            </a:r>
            <a:r>
              <a:rPr lang="en-US" sz="2000" dirty="0" smtClean="0">
                <a:latin typeface="Arial Narrow"/>
                <a:cs typeface="Arial Narrow"/>
              </a:rPr>
              <a:t> 5 countries [Belgium (</a:t>
            </a:r>
            <a:r>
              <a:rPr lang="en-US" sz="2000" dirty="0">
                <a:latin typeface="Arial Narrow"/>
                <a:cs typeface="Arial Narrow"/>
              </a:rPr>
              <a:t>1), Canada (1), Latvia (1), South Korea (2), United States (12</a:t>
            </a:r>
            <a:r>
              <a:rPr lang="en-US" sz="2000" dirty="0" smtClean="0">
                <a:latin typeface="Arial Narrow"/>
                <a:cs typeface="Arial Narrow"/>
              </a:rPr>
              <a:t>)]</a:t>
            </a:r>
          </a:p>
          <a:p>
            <a:r>
              <a:rPr lang="en-US" sz="2000" dirty="0" smtClean="0">
                <a:latin typeface="Arial Narrow"/>
                <a:cs typeface="Arial Narrow"/>
              </a:rPr>
              <a:t>33 patients excluded due to non-evaluable CTs as determined by the CT Core Laboratory (n=31), and inability to integrate CT / FFR wire placement as determined by the Integration Core Laboratory (n=20</a:t>
            </a:r>
          </a:p>
          <a:p>
            <a:pPr marL="0" indent="346075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346075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346075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346075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346075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346075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346075">
              <a:buNone/>
            </a:pP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4600" y="1447799"/>
            <a:ext cx="838200" cy="28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330952" y="432815"/>
            <a:ext cx="76200" cy="220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60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Study Characteristics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000" y="685800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46198"/>
              </p:ext>
            </p:extLst>
          </p:nvPr>
        </p:nvGraphicFramePr>
        <p:xfrm>
          <a:off x="762000" y="1165860"/>
          <a:ext cx="3581400" cy="51587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90700"/>
                <a:gridCol w="1790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Variable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Mean </a:t>
                      </a:r>
                      <a:r>
                        <a:rPr lang="en-US" sz="1200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+</a:t>
                      </a:r>
                      <a:r>
                        <a:rPr lang="en-US" sz="120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SD</a:t>
                      </a:r>
                      <a:r>
                        <a:rPr lang="en-US" sz="1200" u="non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or N (%)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marL="0" marR="0" algn="just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Age (years)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62.9±8.7 </a:t>
                      </a:r>
                      <a:endParaRPr lang="en-US" sz="1200" kern="100" dirty="0">
                        <a:solidFill>
                          <a:srgbClr val="000000"/>
                        </a:solidFill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</a:tr>
              <a:tr h="292100">
                <a:tc>
                  <a:txBody>
                    <a:bodyPr/>
                    <a:lstStyle/>
                    <a:p>
                      <a:pPr marL="0" marR="0" algn="just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Prior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MI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15 (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6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.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0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) 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</a:tr>
              <a:tr h="292100">
                <a:tc>
                  <a:txBody>
                    <a:bodyPr/>
                    <a:lstStyle/>
                    <a:p>
                      <a:pPr marL="0" marR="0" algn="just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Prior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PCI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16 (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6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.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3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) 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</a:tr>
              <a:tr h="292100">
                <a:tc>
                  <a:txBody>
                    <a:bodyPr/>
                    <a:lstStyle/>
                    <a:p>
                      <a:pPr marL="0" marR="0" algn="jus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Symptoms</a:t>
                      </a:r>
                      <a:endParaRPr lang="en-US" sz="1200" kern="100" dirty="0" smtClean="0">
                        <a:latin typeface="Arial Narrow"/>
                        <a:ea typeface="ＭＳ 明朝"/>
                        <a:cs typeface="Arial Narrow"/>
                      </a:endParaRPr>
                    </a:p>
                    <a:p>
                      <a:pPr marL="0" marR="0" algn="jus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</a:t>
                      </a:r>
                      <a:r>
                        <a:rPr lang="en-US" sz="1200" b="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Stable</a:t>
                      </a:r>
                      <a:endParaRPr lang="en-US" sz="1200" b="0" kern="100" dirty="0" smtClean="0">
                        <a:latin typeface="Arial Narrow"/>
                        <a:ea typeface="ＭＳ 明朝"/>
                        <a:cs typeface="Arial Narrow"/>
                      </a:endParaRPr>
                    </a:p>
                    <a:p>
                      <a:pPr marL="0" marR="0" algn="jus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 </a:t>
                      </a:r>
                      <a:r>
                        <a:rPr lang="en-US" sz="1200" b="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Worsening</a:t>
                      </a:r>
                      <a:endParaRPr lang="en-US" sz="1200" b="0" kern="100" dirty="0" smtClean="0">
                        <a:latin typeface="Arial Narrow"/>
                        <a:ea typeface="ＭＳ 明朝"/>
                        <a:cs typeface="Arial Narrow"/>
                      </a:endParaRPr>
                    </a:p>
                    <a:p>
                      <a:pPr marL="0" marR="0" algn="jus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  Other (e.g., silent</a:t>
                      </a:r>
                      <a:r>
                        <a:rPr lang="en-US" sz="1200" b="0" kern="100" baseline="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ischemia)</a:t>
                      </a:r>
                      <a:endParaRPr lang="en-US" sz="1200" b="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 smtClean="0">
                        <a:solidFill>
                          <a:srgbClr val="000000"/>
                        </a:solidFill>
                        <a:latin typeface="Arial Narrow"/>
                        <a:ea typeface="ＭＳ 明朝"/>
                        <a:cs typeface="Arial Narrow"/>
                      </a:endParaRP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201</a:t>
                      </a:r>
                      <a:r>
                        <a:rPr lang="en-US" sz="1200" kern="100" baseline="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(79.7)</a:t>
                      </a:r>
                      <a:endParaRPr lang="en-US" sz="1200" kern="100" dirty="0" smtClean="0">
                        <a:solidFill>
                          <a:srgbClr val="000000"/>
                        </a:solidFill>
                        <a:latin typeface="Arial Narrow"/>
                        <a:ea typeface="ＭＳ 明朝"/>
                        <a:cs typeface="Arial Narrow"/>
                      </a:endParaRP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43</a:t>
                      </a:r>
                      <a:r>
                        <a:rPr lang="en-US" sz="1200" kern="100" baseline="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(17.2)</a:t>
                      </a:r>
                      <a:endParaRPr lang="en-US" sz="1200" kern="100" dirty="0" smtClean="0">
                        <a:solidFill>
                          <a:srgbClr val="000000"/>
                        </a:solidFill>
                        <a:latin typeface="Arial Narrow"/>
                        <a:ea typeface="ＭＳ 明朝"/>
                        <a:cs typeface="Arial Narrow"/>
                      </a:endParaRP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8</a:t>
                      </a:r>
                      <a:r>
                        <a:rPr lang="en-US" sz="1200" kern="100" baseline="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(3.1)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  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</a:tr>
              <a:tr h="292100">
                <a:tc>
                  <a:txBody>
                    <a:bodyPr/>
                    <a:lstStyle/>
                    <a:p>
                      <a:pPr marL="0" marR="0" algn="just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Male gender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178 (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70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.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6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)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</a:tr>
              <a:tr h="759460">
                <a:tc>
                  <a:txBody>
                    <a:bodyPr/>
                    <a:lstStyle/>
                    <a:p>
                      <a:pPr marL="0" marR="0" algn="jus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Race /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Ethnicity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  <a:p>
                      <a:pPr marL="0" marR="0" algn="jus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  </a:t>
                      </a:r>
                      <a:r>
                        <a:rPr lang="en-US" sz="1200" b="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White</a:t>
                      </a:r>
                      <a:endParaRPr lang="en-US" sz="1200" b="0" kern="100" dirty="0" smtClean="0">
                        <a:latin typeface="Arial Narrow"/>
                        <a:ea typeface="ＭＳ 明朝"/>
                        <a:cs typeface="Arial Narrow"/>
                      </a:endParaRPr>
                    </a:p>
                    <a:p>
                      <a:pPr marL="0" marR="0" algn="jus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  </a:t>
                      </a:r>
                      <a:r>
                        <a:rPr lang="en-US" sz="1200" b="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Asian</a:t>
                      </a:r>
                      <a:endParaRPr lang="en-US" sz="1200" b="0" kern="100" dirty="0" smtClean="0">
                        <a:latin typeface="Arial Narrow"/>
                        <a:ea typeface="ＭＳ 明朝"/>
                        <a:cs typeface="Arial Narrow"/>
                      </a:endParaRPr>
                    </a:p>
                    <a:p>
                      <a:pPr marL="0" marR="0" algn="just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  Other</a:t>
                      </a:r>
                      <a:endParaRPr lang="en-US" sz="1200" b="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 smtClean="0">
                        <a:solidFill>
                          <a:srgbClr val="000000"/>
                        </a:solidFill>
                        <a:latin typeface="Arial Narrow"/>
                        <a:ea typeface="ＭＳ 明朝"/>
                        <a:cs typeface="Arial Narrow"/>
                      </a:endParaRP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169 (67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.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1)</a:t>
                      </a: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78 (31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.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0)</a:t>
                      </a: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5</a:t>
                      </a:r>
                      <a:r>
                        <a:rPr lang="en-US" sz="1200" kern="100" baseline="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(2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.</a:t>
                      </a:r>
                      <a:r>
                        <a:rPr lang="en-US" sz="1200" kern="100" baseline="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0)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  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</a:tr>
              <a:tr h="309880">
                <a:tc>
                  <a:txBody>
                    <a:bodyPr/>
                    <a:lstStyle/>
                    <a:p>
                      <a:pPr marL="0" marR="0" algn="just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Diabetes mellitus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53 (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21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.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2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) 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</a:tr>
              <a:tr h="248920">
                <a:tc>
                  <a:txBody>
                    <a:bodyPr/>
                    <a:lstStyle/>
                    <a:p>
                      <a:pPr marL="0" marR="0" algn="just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Hypertension</a:t>
                      </a:r>
                      <a:endParaRPr lang="en-US" sz="1200" kern="10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179 (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71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.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2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) 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</a:tr>
              <a:tr h="264160">
                <a:tc>
                  <a:txBody>
                    <a:bodyPr/>
                    <a:lstStyle/>
                    <a:p>
                      <a:pPr marL="0" marR="0" algn="just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b="1" kern="100" dirty="0" err="1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Hyperlipidemia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201 (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79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.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8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) 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FH</a:t>
                      </a:r>
                      <a:r>
                        <a:rPr lang="en-US" sz="1200" b="1" kern="100" baseline="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of CAD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50 (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19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.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9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) 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</a:tr>
              <a:tr h="213360">
                <a:tc>
                  <a:txBody>
                    <a:bodyPr/>
                    <a:lstStyle/>
                    <a:p>
                      <a:pPr marL="0" marR="0" algn="just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Current smoker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44 (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17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.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5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Arial Narrow"/>
                          <a:ea typeface="ＭＳ 明朝"/>
                          <a:cs typeface="Arial Narrow"/>
                        </a:rPr>
                        <a:t>) 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7" descr="Screen Shot 2012-08-10 at 10.10.16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21157" r="5156" b="2222"/>
          <a:stretch/>
        </p:blipFill>
        <p:spPr>
          <a:xfrm>
            <a:off x="5486400" y="1066800"/>
            <a:ext cx="1995045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00" y="1828800"/>
            <a:ext cx="65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n</a:t>
            </a:r>
            <a:r>
              <a:rPr lang="en-US" sz="1600" dirty="0" smtClean="0">
                <a:latin typeface="Arial Narrow"/>
                <a:cs typeface="Arial Narrow"/>
              </a:rPr>
              <a:t>=223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8924" y="2362200"/>
            <a:ext cx="563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n</a:t>
            </a:r>
            <a:r>
              <a:rPr lang="en-US" sz="1600" dirty="0" smtClean="0">
                <a:latin typeface="Arial Narrow"/>
                <a:cs typeface="Arial Narrow"/>
              </a:rPr>
              <a:t>=95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5124" y="1143000"/>
            <a:ext cx="563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n</a:t>
            </a:r>
            <a:r>
              <a:rPr lang="en-US" sz="1600" dirty="0" smtClean="0">
                <a:latin typeface="Arial Narrow"/>
                <a:cs typeface="Arial Narrow"/>
              </a:rPr>
              <a:t>=90</a:t>
            </a:r>
            <a:endParaRPr lang="en-US" sz="1600" dirty="0">
              <a:latin typeface="Arial Narrow"/>
              <a:cs typeface="Arial Narrow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83685"/>
              </p:ext>
            </p:extLst>
          </p:nvPr>
        </p:nvGraphicFramePr>
        <p:xfrm>
          <a:off x="4800600" y="3385185"/>
          <a:ext cx="3733800" cy="286321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098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Variable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Mean </a:t>
                      </a:r>
                      <a:r>
                        <a:rPr lang="en-US" sz="1200" b="1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+</a:t>
                      </a:r>
                      <a:r>
                        <a:rPr lang="en-US" sz="1200" b="1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SD</a:t>
                      </a:r>
                      <a:r>
                        <a:rPr lang="en-US" sz="1200" b="1" u="non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or N (%)</a:t>
                      </a:r>
                      <a:endParaRPr lang="en-US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 latinLnBrk="0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Invasive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Test Characteristics*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latinLnBrk="0"/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Arial Narrow"/>
                          <a:ea typeface="ＭＳ 明朝"/>
                          <a:cs typeface="Arial Narrow"/>
                        </a:rPr>
                        <a:t> </a:t>
                      </a:r>
                      <a:r>
                        <a:rPr lang="en-US" sz="1200" b="1" kern="100" baseline="0" dirty="0" smtClean="0">
                          <a:latin typeface="Arial Narrow"/>
                          <a:ea typeface="ＭＳ 明朝"/>
                          <a:cs typeface="Arial Narrow"/>
                        </a:rPr>
                        <a:t> </a:t>
                      </a:r>
                      <a:r>
                        <a:rPr lang="en-US" sz="1200" b="0" kern="100" dirty="0" smtClean="0">
                          <a:latin typeface="Arial Narrow"/>
                          <a:ea typeface="ＭＳ 明朝"/>
                          <a:cs typeface="Arial Narrow"/>
                        </a:rPr>
                        <a:t>Stenosis </a:t>
                      </a:r>
                      <a:r>
                        <a:rPr lang="en-US" sz="1200" b="0" u="sng" kern="100" dirty="0">
                          <a:latin typeface="Arial Narrow"/>
                          <a:ea typeface="ＭＳ 明朝"/>
                          <a:cs typeface="Arial Narrow"/>
                        </a:rPr>
                        <a:t>&gt;</a:t>
                      </a:r>
                      <a:r>
                        <a:rPr lang="en-US" sz="1200" b="0" kern="100" dirty="0">
                          <a:latin typeface="Arial Narrow"/>
                          <a:ea typeface="ＭＳ 明朝"/>
                          <a:cs typeface="Arial Narrow"/>
                        </a:rPr>
                        <a:t>50%</a:t>
                      </a:r>
                      <a:r>
                        <a:rPr lang="en-US" sz="1200" b="0" kern="100" dirty="0" smtClean="0">
                          <a:latin typeface="Arial Narrow"/>
                          <a:ea typeface="ＭＳ 明朝"/>
                          <a:cs typeface="Arial Narrow"/>
                        </a:rPr>
                        <a:t> </a:t>
                      </a:r>
                      <a:endParaRPr lang="en-US" sz="1200" b="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12065" marR="12065" marT="9525" marB="0"/>
                </a:tc>
                <a:tc>
                  <a:txBody>
                    <a:bodyPr/>
                    <a:lstStyle/>
                    <a:p>
                      <a:pPr marL="0" marR="0"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Arial Narrow"/>
                          <a:ea typeface="ＭＳ 明朝"/>
                          <a:cs typeface="Arial Narrow"/>
                        </a:rPr>
                        <a:t>   190 (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46.5</a:t>
                      </a:r>
                      <a:r>
                        <a:rPr lang="en-US" sz="1200" kern="100" dirty="0">
                          <a:latin typeface="Arial Narrow"/>
                          <a:ea typeface="ＭＳ 明朝"/>
                          <a:cs typeface="Arial Narrow"/>
                        </a:rPr>
                        <a:t>)</a:t>
                      </a:r>
                    </a:p>
                  </a:txBody>
                  <a:tcPr marL="12065" marR="12065" marT="9525" marB="0"/>
                </a:tc>
              </a:tr>
              <a:tr h="337820">
                <a:tc>
                  <a:txBody>
                    <a:bodyPr/>
                    <a:lstStyle/>
                    <a:p>
                      <a:pPr marL="0" marR="0"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 Narrow"/>
                          <a:ea typeface="ＭＳ 明朝"/>
                          <a:cs typeface="Arial Narrow"/>
                        </a:rPr>
                        <a:t> </a:t>
                      </a:r>
                      <a:r>
                        <a:rPr lang="en-US" sz="1200" b="0" kern="100" dirty="0" smtClean="0">
                          <a:latin typeface="Arial Narrow"/>
                          <a:ea typeface="ＭＳ 明朝"/>
                          <a:cs typeface="Arial Narrow"/>
                        </a:rPr>
                        <a:t>  Average stenosis </a:t>
                      </a:r>
                      <a:r>
                        <a:rPr lang="en-US" sz="1200" b="0" kern="100" dirty="0">
                          <a:latin typeface="Arial Narrow"/>
                          <a:ea typeface="ＭＳ 明朝"/>
                          <a:cs typeface="Arial Narrow"/>
                        </a:rPr>
                        <a:t>(%</a:t>
                      </a:r>
                      <a:r>
                        <a:rPr lang="en-US" sz="1200" b="0" kern="100" dirty="0" smtClean="0">
                          <a:latin typeface="Arial Narrow"/>
                          <a:ea typeface="ＭＳ 明朝"/>
                          <a:cs typeface="Arial Narrow"/>
                        </a:rPr>
                        <a:t>)</a:t>
                      </a:r>
                      <a:endParaRPr lang="en-US" sz="1200" b="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12065" marR="12065" marT="9525" marB="0"/>
                </a:tc>
                <a:tc>
                  <a:txBody>
                    <a:bodyPr/>
                    <a:lstStyle/>
                    <a:p>
                      <a:pPr marL="0" marR="0"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Arial Narrow"/>
                          <a:ea typeface="ＭＳ 明朝"/>
                          <a:cs typeface="Arial Narrow"/>
                        </a:rPr>
                        <a:t>   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46.8</a:t>
                      </a:r>
                      <a:r>
                        <a:rPr lang="en-US" sz="1200" kern="100" dirty="0">
                          <a:latin typeface="Arial Narrow"/>
                          <a:ea typeface="ＭＳ 明朝"/>
                          <a:cs typeface="Arial Narrow"/>
                        </a:rPr>
                        <a:t>±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15.7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12065" marR="12065" marT="9525" marB="0"/>
                </a:tc>
              </a:tr>
              <a:tr h="248920">
                <a:tc>
                  <a:txBody>
                    <a:bodyPr/>
                    <a:lstStyle/>
                    <a:p>
                      <a:pPr marL="0" marR="0"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 Narrow"/>
                          <a:ea typeface="ＭＳ 明朝"/>
                          <a:cs typeface="Arial Narrow"/>
                        </a:rPr>
                        <a:t> FFR </a:t>
                      </a:r>
                      <a:r>
                        <a:rPr lang="en-US" sz="1200" b="0" u="sng" kern="100" dirty="0">
                          <a:latin typeface="Arial Narrow"/>
                          <a:ea typeface="ＭＳ 明朝"/>
                          <a:cs typeface="Arial Narrow"/>
                        </a:rPr>
                        <a:t>&lt;</a:t>
                      </a:r>
                      <a:r>
                        <a:rPr lang="en-US" sz="1200" b="0" kern="100" dirty="0" smtClean="0">
                          <a:latin typeface="Arial Narrow"/>
                          <a:ea typeface="ＭＳ 明朝"/>
                          <a:cs typeface="Arial Narrow"/>
                        </a:rPr>
                        <a:t>0.80</a:t>
                      </a:r>
                      <a:endParaRPr lang="en-US" sz="1200" b="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Arial Narrow"/>
                          <a:ea typeface="ＭＳ 明朝"/>
                          <a:cs typeface="Arial Narrow"/>
                        </a:rPr>
                        <a:t>151 (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37.1</a:t>
                      </a:r>
                      <a:r>
                        <a:rPr lang="en-US" sz="1200" kern="100" dirty="0">
                          <a:latin typeface="Arial Narrow"/>
                          <a:ea typeface="ＭＳ 明朝"/>
                          <a:cs typeface="Arial Narrow"/>
                        </a:rPr>
                        <a:t>)</a:t>
                      </a:r>
                    </a:p>
                  </a:txBody>
                  <a:tcPr/>
                </a:tc>
              </a:tr>
              <a:tr h="248920">
                <a:tc gridSpan="2">
                  <a:txBody>
                    <a:bodyPr/>
                    <a:lstStyle/>
                    <a:p>
                      <a:pPr algn="l" latinLnBrk="0">
                        <a:lnSpc>
                          <a:spcPct val="10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Non-invasive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Test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^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pPr marL="0" marR="0"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 Narrow"/>
                          <a:ea typeface="ＭＳ 明朝"/>
                          <a:cs typeface="Arial Narrow"/>
                        </a:rPr>
                        <a:t>   Stenosis </a:t>
                      </a:r>
                      <a:r>
                        <a:rPr lang="en-US" sz="1200" b="0" u="sng" kern="100" dirty="0">
                          <a:latin typeface="Arial Narrow"/>
                          <a:ea typeface="ＭＳ 明朝"/>
                          <a:cs typeface="Arial Narrow"/>
                        </a:rPr>
                        <a:t>&gt;</a:t>
                      </a:r>
                      <a:r>
                        <a:rPr lang="en-US" sz="1200" b="0" kern="100" dirty="0">
                          <a:latin typeface="Arial Narrow"/>
                          <a:ea typeface="ＭＳ 明朝"/>
                          <a:cs typeface="Arial Narrow"/>
                        </a:rPr>
                        <a:t>50</a:t>
                      </a:r>
                      <a:r>
                        <a:rPr lang="en-US" sz="1200" b="0" kern="100" dirty="0" smtClean="0">
                          <a:latin typeface="Arial Narrow"/>
                          <a:ea typeface="ＭＳ 明朝"/>
                          <a:cs typeface="Arial Narrow"/>
                        </a:rPr>
                        <a:t>%</a:t>
                      </a:r>
                      <a:endParaRPr lang="en-US" sz="1200" b="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12065" marR="12065" marT="9525" marB="0"/>
                </a:tc>
                <a:tc>
                  <a:txBody>
                    <a:bodyPr/>
                    <a:lstStyle/>
                    <a:p>
                      <a:pPr marL="0" marR="0"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Arial Narrow"/>
                          <a:ea typeface="ＭＳ 明朝"/>
                          <a:cs typeface="Arial Narrow"/>
                        </a:rPr>
                        <a:t>   216 (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53.2</a:t>
                      </a:r>
                      <a:r>
                        <a:rPr lang="en-US" sz="1200" kern="100" dirty="0">
                          <a:latin typeface="Arial Narrow"/>
                          <a:ea typeface="ＭＳ 明朝"/>
                          <a:cs typeface="Arial Narrow"/>
                        </a:rPr>
                        <a:t>)</a:t>
                      </a:r>
                    </a:p>
                  </a:txBody>
                  <a:tcPr marL="12065" marR="12065" marT="9525" marB="0"/>
                </a:tc>
              </a:tr>
              <a:tr h="248920">
                <a:tc>
                  <a:txBody>
                    <a:bodyPr/>
                    <a:lstStyle/>
                    <a:p>
                      <a:pPr marL="0" marR="0"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baseline="0" dirty="0" smtClean="0">
                          <a:latin typeface="Arial Narrow"/>
                          <a:ea typeface="ＭＳ 明朝"/>
                          <a:cs typeface="Arial Narrow"/>
                        </a:rPr>
                        <a:t>   </a:t>
                      </a:r>
                      <a:r>
                        <a:rPr lang="en-US" sz="1200" b="0" kern="100" dirty="0" smtClean="0">
                          <a:latin typeface="Arial Narrow"/>
                          <a:ea typeface="ＭＳ 明朝"/>
                          <a:cs typeface="Arial Narrow"/>
                        </a:rPr>
                        <a:t>&gt;</a:t>
                      </a:r>
                      <a:r>
                        <a:rPr lang="en-US" sz="1200" b="0" kern="100" dirty="0">
                          <a:latin typeface="Arial Narrow"/>
                          <a:ea typeface="ＭＳ 明朝"/>
                          <a:cs typeface="Arial Narrow"/>
                        </a:rPr>
                        <a:t>90% Stenosis</a:t>
                      </a:r>
                    </a:p>
                  </a:txBody>
                  <a:tcPr marL="12065" marR="12065" marT="9525" marB="0"/>
                </a:tc>
                <a:tc>
                  <a:txBody>
                    <a:bodyPr/>
                    <a:lstStyle/>
                    <a:p>
                      <a:pPr marL="0" marR="0"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Arial Narrow"/>
                          <a:ea typeface="ＭＳ 明朝"/>
                          <a:cs typeface="Arial Narrow"/>
                        </a:rPr>
                        <a:t>   79 (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19.5</a:t>
                      </a:r>
                      <a:r>
                        <a:rPr lang="en-US" sz="1200" kern="100" dirty="0">
                          <a:latin typeface="Arial Narrow"/>
                          <a:ea typeface="ＭＳ 明朝"/>
                          <a:cs typeface="Arial Narrow"/>
                        </a:rPr>
                        <a:t>)</a:t>
                      </a:r>
                    </a:p>
                  </a:txBody>
                  <a:tcPr marL="12065" marR="12065" marT="9525" marB="0"/>
                </a:tc>
              </a:tr>
              <a:tr h="248920">
                <a:tc>
                  <a:txBody>
                    <a:bodyPr/>
                    <a:lstStyle/>
                    <a:p>
                      <a:pPr marL="0" marR="0"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Arial Narrow"/>
                          <a:ea typeface="ＭＳ 明朝"/>
                          <a:cs typeface="Arial Narrow"/>
                        </a:rPr>
                        <a:t>   </a:t>
                      </a:r>
                      <a:r>
                        <a:rPr lang="en-US" sz="1200" b="0" kern="100" dirty="0" smtClean="0">
                          <a:latin typeface="Arial Narrow"/>
                          <a:ea typeface="ＭＳ 明朝"/>
                          <a:cs typeface="Arial Narrow"/>
                        </a:rPr>
                        <a:t>Coronary</a:t>
                      </a:r>
                      <a:r>
                        <a:rPr lang="en-US" sz="1200" b="0" kern="100" baseline="0" dirty="0" smtClean="0">
                          <a:latin typeface="Arial Narrow"/>
                          <a:ea typeface="ＭＳ 明朝"/>
                          <a:cs typeface="Arial Narrow"/>
                        </a:rPr>
                        <a:t> Calcium </a:t>
                      </a:r>
                      <a:r>
                        <a:rPr lang="en-US" sz="1200" b="0" kern="100" dirty="0" smtClean="0">
                          <a:latin typeface="Arial Narrow"/>
                          <a:ea typeface="ＭＳ 明朝"/>
                          <a:cs typeface="Arial Narrow"/>
                        </a:rPr>
                        <a:t>(</a:t>
                      </a:r>
                      <a:r>
                        <a:rPr lang="en-US" sz="1200" b="0" kern="100" dirty="0" err="1" smtClean="0">
                          <a:latin typeface="Arial Narrow"/>
                          <a:ea typeface="ＭＳ 明朝"/>
                          <a:cs typeface="Arial Narrow"/>
                        </a:rPr>
                        <a:t>Agatston</a:t>
                      </a:r>
                      <a:r>
                        <a:rPr lang="en-US" sz="1200" b="0" kern="100" dirty="0" smtClean="0">
                          <a:latin typeface="Arial Narrow"/>
                          <a:ea typeface="ＭＳ 明朝"/>
                          <a:cs typeface="Arial Narrow"/>
                        </a:rPr>
                        <a:t> </a:t>
                      </a:r>
                      <a:r>
                        <a:rPr lang="en-US" sz="1200" b="0" kern="100" dirty="0">
                          <a:latin typeface="Arial Narrow"/>
                          <a:ea typeface="ＭＳ 明朝"/>
                          <a:cs typeface="Arial Narrow"/>
                        </a:rPr>
                        <a:t>units</a:t>
                      </a:r>
                      <a:r>
                        <a:rPr lang="en-US" sz="1200" b="0" kern="100" dirty="0" smtClean="0">
                          <a:latin typeface="Arial Narrow"/>
                          <a:ea typeface="ＭＳ 明朝"/>
                          <a:cs typeface="Arial Narrow"/>
                        </a:rPr>
                        <a:t>) </a:t>
                      </a:r>
                      <a:endParaRPr lang="en-US" sz="1200" b="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12065" marR="12065" marT="9525" marB="0"/>
                </a:tc>
                <a:tc>
                  <a:txBody>
                    <a:bodyPr/>
                    <a:lstStyle/>
                    <a:p>
                      <a:pPr marL="0" marR="0" algn="l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Arial Narrow"/>
                          <a:ea typeface="ＭＳ 明朝"/>
                          <a:cs typeface="Arial Narrow"/>
                        </a:rPr>
                        <a:t>   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381.5 </a:t>
                      </a:r>
                      <a:r>
                        <a:rPr lang="en-US" sz="1200" kern="100" dirty="0">
                          <a:latin typeface="Arial Narrow"/>
                          <a:ea typeface="ＭＳ 明朝"/>
                          <a:cs typeface="Arial Narrow"/>
                        </a:rPr>
                        <a:t>± </a:t>
                      </a:r>
                      <a:r>
                        <a:rPr lang="en-US" sz="1200" kern="100" dirty="0" smtClean="0">
                          <a:latin typeface="Arial Narrow"/>
                          <a:ea typeface="ＭＳ 明朝"/>
                          <a:cs typeface="Arial Narrow"/>
                        </a:rPr>
                        <a:t>401.0</a:t>
                      </a:r>
                      <a:endParaRPr lang="en-US" sz="1200" kern="100" dirty="0">
                        <a:latin typeface="Arial Narrow"/>
                        <a:ea typeface="ＭＳ 明朝"/>
                        <a:cs typeface="Arial Narrow"/>
                      </a:endParaRPr>
                    </a:p>
                  </a:txBody>
                  <a:tcPr marL="12065" marR="12065" marT="9525" marB="0"/>
                </a:tc>
              </a:tr>
            </a:tbl>
          </a:graphicData>
        </a:graphic>
      </p:graphicFrame>
      <p:pic>
        <p:nvPicPr>
          <p:cNvPr id="2" name="Picture 1" descr="Screen Shot 2012-08-10 at 10.10.16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2233" r="16457" b="89493"/>
          <a:stretch/>
        </p:blipFill>
        <p:spPr>
          <a:xfrm>
            <a:off x="5562600" y="838200"/>
            <a:ext cx="1828800" cy="2526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550223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*N=408 vessels from 252 </a:t>
            </a:r>
            <a:r>
              <a:rPr lang="en-US" sz="1400" dirty="0">
                <a:latin typeface="Arial Narrow"/>
                <a:cs typeface="Arial Narrow"/>
              </a:rPr>
              <a:t>patients; ^N=406 vessels from 252 patients </a:t>
            </a:r>
            <a:endParaRPr lang="en-US" sz="1400" kern="100" dirty="0">
              <a:latin typeface="Arial Narrow"/>
              <a:ea typeface="ＭＳ 明朝"/>
              <a:cs typeface="Arial Narro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98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 bwMode="auto">
          <a:xfrm>
            <a:off x="0" y="-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1B1A1B"/>
                </a:solidFill>
                <a:latin typeface="Arial"/>
                <a:ea typeface="ＭＳ Ｐゴシック" charset="-128"/>
                <a:cs typeface="Arial"/>
              </a:rPr>
              <a:t>Per-Patient Diagnostic Performance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914400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449410"/>
              </p:ext>
            </p:extLst>
          </p:nvPr>
        </p:nvGraphicFramePr>
        <p:xfrm>
          <a:off x="685800" y="12954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5783" y="5767626"/>
            <a:ext cx="7458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95% CI</a:t>
            </a:r>
          </a:p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FFR</a:t>
            </a:r>
            <a:r>
              <a:rPr lang="en-US" sz="1400" b="1" dirty="0" smtClean="0">
                <a:latin typeface="Arial Narrow"/>
                <a:cs typeface="Arial Narrow"/>
              </a:rPr>
              <a:t>CT</a:t>
            </a:r>
            <a:endParaRPr lang="en-US" sz="1600" b="1" dirty="0" smtClean="0">
              <a:latin typeface="Arial Narrow"/>
              <a:cs typeface="Arial Narrow"/>
            </a:endParaRPr>
          </a:p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CT</a:t>
            </a:r>
            <a:endParaRPr lang="en-US" sz="16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5791200"/>
            <a:ext cx="7458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/>
                <a:cs typeface="Arial Narrow"/>
              </a:rPr>
              <a:t>95% CI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67-78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58-70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6492" y="5791200"/>
            <a:ext cx="736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/>
                <a:cs typeface="Arial Narrow"/>
              </a:rPr>
              <a:t>95% CI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84-95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77-90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64292" y="5791200"/>
            <a:ext cx="736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/>
                <a:cs typeface="Arial Narrow"/>
              </a:rPr>
              <a:t>95% CI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46-83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34-51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2109" y="5791200"/>
            <a:ext cx="736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/>
                <a:cs typeface="Arial Narrow"/>
              </a:rPr>
              <a:t>95% CI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60-74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53-67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6092" y="5791200"/>
            <a:ext cx="736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/>
                <a:cs typeface="Arial Narrow"/>
              </a:rPr>
              <a:t>95% CI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74-90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61-81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01517" y="1524000"/>
            <a:ext cx="1066800" cy="685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Screen Shot 2012-08-10 at 10.10.16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2233" r="75836" b="91939"/>
          <a:stretch/>
        </p:blipFill>
        <p:spPr>
          <a:xfrm>
            <a:off x="1273415" y="1524000"/>
            <a:ext cx="309102" cy="269007"/>
          </a:xfrm>
          <a:prstGeom prst="rect">
            <a:avLst/>
          </a:prstGeom>
        </p:spPr>
      </p:pic>
      <p:pic>
        <p:nvPicPr>
          <p:cNvPr id="33" name="Picture 32" descr="Screen Shot 2012-08-10 at 10.10.16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5" t="3177" r="31997" b="91671"/>
          <a:stretch/>
        </p:blipFill>
        <p:spPr>
          <a:xfrm>
            <a:off x="1353917" y="1872157"/>
            <a:ext cx="228600" cy="2614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4000" y="152400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FFR</a:t>
            </a:r>
            <a:r>
              <a:rPr lang="en-US" sz="1400" b="1" dirty="0" smtClean="0">
                <a:latin typeface="Arial Narrow"/>
                <a:cs typeface="Arial Narrow"/>
              </a:rPr>
              <a:t>CT</a:t>
            </a:r>
            <a:endParaRPr lang="en-US" sz="1600" b="1" dirty="0" smtClean="0">
              <a:latin typeface="Arial Narrow"/>
              <a:cs typeface="Arial Narrow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57536" y="1828800"/>
            <a:ext cx="405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CT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7077" y="5767626"/>
            <a:ext cx="762000" cy="3048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77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Discrimination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838199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3080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504914"/>
              </p:ext>
            </p:extLst>
          </p:nvPr>
        </p:nvGraphicFramePr>
        <p:xfrm>
          <a:off x="105910" y="1142999"/>
          <a:ext cx="9038090" cy="5007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900" name="Document" r:id="rId5" imgW="6350000" imgH="3517900" progId="Word.Document.12">
                  <p:link updateAutomatic="1"/>
                </p:oleObj>
              </mc:Choice>
              <mc:Fallback>
                <p:oleObj name="Document" r:id="rId5" imgW="6350000" imgH="35179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10" y="1142999"/>
                        <a:ext cx="9038090" cy="5007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890" y="1142999"/>
            <a:ext cx="18095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Arial"/>
                <a:cs typeface="Arial"/>
              </a:rPr>
              <a:t>Per-Patient</a:t>
            </a:r>
            <a:endParaRPr lang="en-US" sz="2400" b="1" u="sng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0890" y="1142999"/>
            <a:ext cx="17418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Arial"/>
                <a:cs typeface="Arial"/>
              </a:rPr>
              <a:t>Per-Vessel</a:t>
            </a:r>
            <a:endParaRPr lang="en-US" sz="2400" b="1" u="sng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3065" y="4048779"/>
            <a:ext cx="30641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FFR</a:t>
            </a:r>
            <a:r>
              <a:rPr lang="en-US" sz="1400" b="1" baseline="-25000" dirty="0" smtClean="0">
                <a:latin typeface="Arial"/>
                <a:cs typeface="Arial"/>
              </a:rPr>
              <a:t>CT	</a:t>
            </a:r>
            <a:r>
              <a:rPr lang="en-US" sz="1400" b="1" dirty="0" smtClean="0">
                <a:latin typeface="Arial"/>
                <a:cs typeface="Arial"/>
              </a:rPr>
              <a:t>0.81 (95% CI 0.75, 0.86)</a:t>
            </a:r>
          </a:p>
          <a:p>
            <a:r>
              <a:rPr lang="en-US" sz="1400" b="1" dirty="0" smtClean="0">
                <a:latin typeface="Arial"/>
                <a:cs typeface="Arial"/>
              </a:rPr>
              <a:t>CT 	0.68 (95% CI 0.62, 0.74)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5584" y="4048779"/>
            <a:ext cx="30641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FFR</a:t>
            </a:r>
            <a:r>
              <a:rPr lang="en-US" sz="1400" b="1" baseline="-25000" dirty="0" smtClean="0">
                <a:latin typeface="Arial"/>
                <a:cs typeface="Arial"/>
              </a:rPr>
              <a:t>CT	</a:t>
            </a:r>
            <a:r>
              <a:rPr lang="en-US" sz="1400" b="1" dirty="0" smtClean="0">
                <a:latin typeface="Arial"/>
                <a:cs typeface="Arial"/>
              </a:rPr>
              <a:t>0.81 (95% CI 0.76, 0.85)</a:t>
            </a:r>
          </a:p>
          <a:p>
            <a:r>
              <a:rPr lang="en-US" sz="1400" b="1" dirty="0" smtClean="0">
                <a:latin typeface="Arial"/>
                <a:cs typeface="Arial"/>
              </a:rPr>
              <a:t>CT 	0.75 (95% CI 0.71, 0.80)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33999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5333999"/>
            <a:ext cx="8610600" cy="120852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Greater discriminatory power for FFR</a:t>
            </a:r>
            <a:r>
              <a:rPr lang="en-US" sz="2400" baseline="-25000" dirty="0" smtClean="0">
                <a:latin typeface="Arial Narrow"/>
                <a:cs typeface="Arial Narrow"/>
              </a:rPr>
              <a:t>CT</a:t>
            </a:r>
            <a:r>
              <a:rPr lang="en-US" sz="2400" dirty="0" smtClean="0">
                <a:latin typeface="Arial Narrow"/>
                <a:cs typeface="Arial Narrow"/>
              </a:rPr>
              <a:t> compared to CT stenosis on per-patient (</a:t>
            </a:r>
            <a:r>
              <a:rPr lang="en-US" sz="2400" dirty="0" err="1" smtClean="0">
                <a:latin typeface="Arial"/>
                <a:ea typeface="Lucida Grande"/>
                <a:cs typeface="Arial"/>
              </a:rPr>
              <a:t>Δ</a:t>
            </a:r>
            <a:r>
              <a:rPr lang="en-US" sz="2400" dirty="0" smtClean="0">
                <a:latin typeface="Arial"/>
                <a:ea typeface="Lucida Grande"/>
                <a:cs typeface="Arial"/>
              </a:rPr>
              <a:t> =</a:t>
            </a:r>
            <a:r>
              <a:rPr lang="en-US" sz="2400" dirty="0" smtClean="0">
                <a:latin typeface="Arial Narrow"/>
                <a:cs typeface="Arial Narrow"/>
              </a:rPr>
              <a:t> 0.13) and per-vessel </a:t>
            </a:r>
            <a:r>
              <a:rPr lang="en-US" sz="2400" dirty="0">
                <a:latin typeface="Arial Narrow"/>
                <a:cs typeface="Arial Narrow"/>
              </a:rPr>
              <a:t>basis (</a:t>
            </a:r>
            <a:r>
              <a:rPr lang="en-US" sz="2400" dirty="0" err="1">
                <a:latin typeface="Arial"/>
                <a:ea typeface="Lucida Grande"/>
                <a:cs typeface="Arial"/>
              </a:rPr>
              <a:t>Δ</a:t>
            </a:r>
            <a:r>
              <a:rPr lang="en-US" sz="2400" dirty="0">
                <a:latin typeface="Arial"/>
                <a:ea typeface="Lucida Grande"/>
                <a:cs typeface="Arial"/>
              </a:rPr>
              <a:t> =</a:t>
            </a:r>
            <a:r>
              <a:rPr lang="en-US" sz="2400" dirty="0">
                <a:latin typeface="Arial Narrow"/>
                <a:cs typeface="Arial Narrow"/>
              </a:rPr>
              <a:t> </a:t>
            </a:r>
            <a:r>
              <a:rPr lang="en-US" sz="2400" dirty="0" smtClean="0">
                <a:latin typeface="Arial Narrow"/>
                <a:cs typeface="Arial Narrow"/>
              </a:rPr>
              <a:t>0.06) 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9060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218059"/>
              </p:ext>
            </p:extLst>
          </p:nvPr>
        </p:nvGraphicFramePr>
        <p:xfrm>
          <a:off x="685800" y="12954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5783" y="5767626"/>
            <a:ext cx="7458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95% CI</a:t>
            </a:r>
          </a:p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FFR</a:t>
            </a:r>
            <a:r>
              <a:rPr lang="en-US" sz="1400" b="1" dirty="0" smtClean="0">
                <a:latin typeface="Arial Narrow"/>
                <a:cs typeface="Arial Narrow"/>
              </a:rPr>
              <a:t>CT</a:t>
            </a:r>
            <a:endParaRPr lang="en-US" sz="1600" b="1" dirty="0" smtClean="0">
              <a:latin typeface="Arial Narrow"/>
              <a:cs typeface="Arial Narrow"/>
            </a:endParaRPr>
          </a:p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CT</a:t>
            </a:r>
            <a:endParaRPr lang="en-US" sz="16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2509" y="5791200"/>
            <a:ext cx="736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/>
                <a:cs typeface="Arial Narrow"/>
              </a:rPr>
              <a:t>95% CI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61-80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63-92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6492" y="5791200"/>
            <a:ext cx="736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/>
                <a:cs typeface="Arial Narrow"/>
              </a:rPr>
              <a:t>95% CI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63-92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53-77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64292" y="5791200"/>
            <a:ext cx="736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/>
                <a:cs typeface="Arial Narrow"/>
              </a:rPr>
              <a:t>95% CI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53-77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53-77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2109" y="5791200"/>
            <a:ext cx="736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/>
                <a:cs typeface="Arial Narrow"/>
              </a:rPr>
              <a:t>95% CI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39-68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20-53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6092" y="5791200"/>
            <a:ext cx="736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/>
                <a:cs typeface="Arial Narrow"/>
              </a:rPr>
              <a:t>95% CI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75-95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55-79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01517" y="1524000"/>
            <a:ext cx="1066800" cy="685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Screen Shot 2012-08-10 at 10.10.16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2233" r="75836" b="91939"/>
          <a:stretch/>
        </p:blipFill>
        <p:spPr>
          <a:xfrm>
            <a:off x="1273415" y="1524000"/>
            <a:ext cx="309102" cy="269007"/>
          </a:xfrm>
          <a:prstGeom prst="rect">
            <a:avLst/>
          </a:prstGeom>
        </p:spPr>
      </p:pic>
      <p:pic>
        <p:nvPicPr>
          <p:cNvPr id="33" name="Picture 32" descr="Screen Shot 2012-08-10 at 10.10.16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5" t="3177" r="31997" b="91671"/>
          <a:stretch/>
        </p:blipFill>
        <p:spPr>
          <a:xfrm>
            <a:off x="1353917" y="1872157"/>
            <a:ext cx="228600" cy="2614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4000" y="152400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FFR</a:t>
            </a:r>
            <a:r>
              <a:rPr lang="en-US" sz="1400" b="1" dirty="0" smtClean="0">
                <a:latin typeface="Arial Narrow"/>
                <a:cs typeface="Arial Narrow"/>
              </a:rPr>
              <a:t>CT</a:t>
            </a:r>
            <a:endParaRPr lang="en-US" sz="1600" b="1" dirty="0" smtClean="0">
              <a:latin typeface="Arial Narrow"/>
              <a:cs typeface="Arial Narrow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57536" y="1828800"/>
            <a:ext cx="405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CT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7077" y="5767626"/>
            <a:ext cx="762000" cy="3048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제목 1"/>
          <p:cNvSpPr txBox="1">
            <a:spLocks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1B1A1B"/>
                </a:solidFill>
                <a:latin typeface="Arial"/>
                <a:ea typeface="ＭＳ Ｐゴシック" charset="-128"/>
                <a:cs typeface="Arial"/>
              </a:rPr>
              <a:t>Per-Patient Diagnostic Performance for Intermediate Stenoses by CT (30-70%)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57200" y="1293812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3245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 bwMode="auto">
          <a:xfrm>
            <a:off x="0" y="-76199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Case Examples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914400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" name="Picture 1" descr="Screen Shot 2012-08-10 at 11.23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82590"/>
            <a:ext cx="6834575" cy="5875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34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 bwMode="auto">
          <a:xfrm>
            <a:off x="0" y="-76199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Limitations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914400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64942" y="1143000"/>
            <a:ext cx="8979057" cy="525780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en-US" sz="2400" dirty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nrollment criteria disqualified individuals with prior CABG or suspected in-stent restenosis after PCI</a:t>
            </a:r>
          </a:p>
          <a:p>
            <a:pPr>
              <a:buClr>
                <a:srgbClr val="800000"/>
              </a:buClr>
            </a:pPr>
            <a:endParaRPr lang="en-US" sz="24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r>
              <a:rPr lang="en-US" sz="2400" dirty="0" smtClean="0">
                <a:latin typeface="Arial"/>
                <a:cs typeface="Arial"/>
              </a:rPr>
              <a:t>Not every vessel was interrogated in study participants</a:t>
            </a:r>
          </a:p>
          <a:p>
            <a:pPr lvl="1">
              <a:buClr>
                <a:srgbClr val="800000"/>
              </a:buClr>
            </a:pPr>
            <a:r>
              <a:rPr lang="en-US" sz="2000" dirty="0" smtClean="0">
                <a:latin typeface="Arial"/>
                <a:cs typeface="Arial"/>
              </a:rPr>
              <a:t>Only vessels deemed clinically-indicated for evaluation</a:t>
            </a:r>
          </a:p>
          <a:p>
            <a:pPr lvl="1">
              <a:buClr>
                <a:srgbClr val="800000"/>
              </a:buClr>
            </a:pPr>
            <a:endParaRPr lang="en-US" sz="20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r>
              <a:rPr lang="en-US" sz="2400" dirty="0" smtClean="0">
                <a:latin typeface="Arial"/>
                <a:cs typeface="Arial"/>
              </a:rPr>
              <a:t>Unknown whether revascularization of ischemic lesions by FFR</a:t>
            </a:r>
            <a:r>
              <a:rPr lang="en-US" sz="2400" baseline="-25000" dirty="0" smtClean="0">
                <a:latin typeface="Arial"/>
                <a:cs typeface="Arial"/>
              </a:rPr>
              <a:t>CT</a:t>
            </a:r>
            <a:r>
              <a:rPr lang="en-US" sz="2400" dirty="0" smtClean="0">
                <a:latin typeface="Arial"/>
                <a:cs typeface="Arial"/>
              </a:rPr>
              <a:t> reduces ischemia</a:t>
            </a:r>
          </a:p>
          <a:p>
            <a:pPr lvl="1">
              <a:buClr>
                <a:srgbClr val="800000"/>
              </a:buClr>
            </a:pPr>
            <a:r>
              <a:rPr lang="en-US" sz="2000" dirty="0" smtClean="0">
                <a:latin typeface="Arial"/>
                <a:cs typeface="Arial"/>
              </a:rPr>
              <a:t>FFR</a:t>
            </a:r>
            <a:r>
              <a:rPr lang="en-US" sz="2000" baseline="-25000" dirty="0" smtClean="0">
                <a:latin typeface="Arial"/>
                <a:cs typeface="Arial"/>
              </a:rPr>
              <a:t>CT</a:t>
            </a:r>
            <a:r>
              <a:rPr lang="en-US" sz="2000" dirty="0" smtClean="0">
                <a:latin typeface="Arial"/>
                <a:cs typeface="Arial"/>
              </a:rPr>
              <a:t> algorithms enable calculation after “virtual” revascularization</a:t>
            </a:r>
            <a:r>
              <a:rPr lang="en-US" sz="2000" baseline="30000" dirty="0" smtClean="0">
                <a:latin typeface="Arial"/>
                <a:cs typeface="Arial"/>
              </a:rPr>
              <a:t>1</a:t>
            </a:r>
            <a:endParaRPr lang="en-US" sz="20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endParaRPr lang="en-US" sz="24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r>
              <a:rPr lang="en-US" sz="2400" dirty="0" smtClean="0">
                <a:latin typeface="Arial"/>
                <a:cs typeface="Arial"/>
              </a:rPr>
              <a:t>Study did not exclusively enroll patients considered anatomically indeterminate by CT (30-70%)</a:t>
            </a:r>
            <a:r>
              <a:rPr lang="en-US" sz="2400" baseline="30000" dirty="0" smtClean="0">
                <a:latin typeface="Arial"/>
                <a:cs typeface="Arial"/>
              </a:rPr>
              <a:t>2,3</a:t>
            </a:r>
            <a:endParaRPr lang="en-US" sz="2400" dirty="0" smtClean="0">
              <a:latin typeface="Arial"/>
              <a:cs typeface="Arial"/>
            </a:endParaRPr>
          </a:p>
          <a:p>
            <a:pPr lvl="1">
              <a:buClr>
                <a:srgbClr val="800000"/>
              </a:buClr>
            </a:pPr>
            <a:r>
              <a:rPr lang="en-US" sz="2000" dirty="0" smtClean="0">
                <a:latin typeface="Arial"/>
                <a:cs typeface="Arial"/>
              </a:rPr>
              <a:t>FFR</a:t>
            </a:r>
            <a:r>
              <a:rPr lang="en-US" sz="2000" baseline="-25000" dirty="0" smtClean="0">
                <a:latin typeface="Arial"/>
                <a:cs typeface="Arial"/>
              </a:rPr>
              <a:t>CT</a:t>
            </a:r>
            <a:r>
              <a:rPr lang="en-US" sz="2000" dirty="0" smtClean="0">
                <a:latin typeface="Arial"/>
                <a:cs typeface="Arial"/>
              </a:rPr>
              <a:t> compared favorably to CT stenosis in subset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 smtClean="0">
                <a:latin typeface="Arial Narrow"/>
                <a:cs typeface="Arial Narrow"/>
              </a:rPr>
              <a:t>1</a:t>
            </a:r>
            <a:r>
              <a:rPr lang="en-US" sz="1200" dirty="0" smtClean="0">
                <a:latin typeface="Arial Narrow"/>
                <a:cs typeface="Arial Narrow"/>
              </a:rPr>
              <a:t>Koo BK et al. 2012 </a:t>
            </a:r>
            <a:r>
              <a:rPr lang="en-US" sz="1200" dirty="0" err="1" smtClean="0">
                <a:latin typeface="Arial Narrow"/>
                <a:cs typeface="Arial Narrow"/>
              </a:rPr>
              <a:t>EuroPCR</a:t>
            </a:r>
            <a:r>
              <a:rPr lang="en-US" sz="1200" dirty="0" smtClean="0">
                <a:latin typeface="Arial Narrow"/>
                <a:cs typeface="Arial Narrow"/>
              </a:rPr>
              <a:t> Scientific Sessions, </a:t>
            </a:r>
            <a:r>
              <a:rPr lang="en-US" sz="1200" baseline="30000" dirty="0" smtClean="0">
                <a:latin typeface="Arial Narrow"/>
                <a:cs typeface="Arial Narrow"/>
              </a:rPr>
              <a:t>2</a:t>
            </a:r>
            <a:r>
              <a:rPr lang="en-US" sz="1200" dirty="0" smtClean="0">
                <a:latin typeface="Arial Narrow"/>
                <a:cs typeface="Arial Narrow"/>
              </a:rPr>
              <a:t>Fearon et al. Am J </a:t>
            </a:r>
            <a:r>
              <a:rPr lang="en-US" sz="1200" dirty="0" err="1" smtClean="0">
                <a:latin typeface="Arial Narrow"/>
                <a:cs typeface="Arial Narrow"/>
              </a:rPr>
              <a:t>Cardiol</a:t>
            </a:r>
            <a:r>
              <a:rPr lang="en-US" sz="1200" dirty="0" smtClean="0">
                <a:latin typeface="Arial Narrow"/>
                <a:cs typeface="Arial Narrow"/>
              </a:rPr>
              <a:t> 2000: 86: 1013-4; </a:t>
            </a:r>
            <a:r>
              <a:rPr lang="en-US" sz="1200" baseline="30000" dirty="0" smtClean="0">
                <a:latin typeface="Arial Narrow"/>
                <a:cs typeface="Arial Narrow"/>
              </a:rPr>
              <a:t>2</a:t>
            </a:r>
            <a:r>
              <a:rPr lang="en-US" sz="1200" dirty="0" smtClean="0">
                <a:latin typeface="Arial Narrow"/>
                <a:cs typeface="Arial Narrow"/>
              </a:rPr>
              <a:t>Melikian N et al. JACC </a:t>
            </a:r>
            <a:r>
              <a:rPr lang="en-US" sz="1200" dirty="0" err="1" smtClean="0">
                <a:latin typeface="Arial Narrow"/>
                <a:cs typeface="Arial Narrow"/>
              </a:rPr>
              <a:t>Cardiovasc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Interv</a:t>
            </a:r>
            <a:r>
              <a:rPr lang="en-US" sz="1200" dirty="0">
                <a:latin typeface="Arial Narrow"/>
                <a:cs typeface="Arial Narrow"/>
              </a:rPr>
              <a:t> </a:t>
            </a:r>
            <a:r>
              <a:rPr lang="en-US" sz="1200" dirty="0" smtClean="0">
                <a:latin typeface="Arial Narrow"/>
                <a:cs typeface="Arial Narrow"/>
              </a:rPr>
              <a:t>2010; 3: 307-14</a:t>
            </a:r>
            <a:endParaRPr lang="en-US" sz="1200" dirty="0">
              <a:latin typeface="Arial Narrow"/>
              <a:cs typeface="Arial Narro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60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 bwMode="auto">
          <a:xfrm>
            <a:off x="0" y="-76199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Conclusions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914400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79057" cy="5257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800000"/>
              </a:buClr>
            </a:pPr>
            <a:r>
              <a:rPr lang="en-US" sz="2400" dirty="0" smtClean="0">
                <a:latin typeface="Arial"/>
                <a:cs typeface="Arial"/>
              </a:rPr>
              <a:t>In stable patients with suspected CAD, </a:t>
            </a:r>
            <a:r>
              <a:rPr lang="en-US" sz="2400" b="1" dirty="0" smtClean="0">
                <a:latin typeface="Arial"/>
                <a:cs typeface="Arial"/>
              </a:rPr>
              <a:t>FFR</a:t>
            </a:r>
            <a:r>
              <a:rPr lang="en-US" sz="2400" b="1" baseline="-25000" dirty="0" smtClean="0">
                <a:latin typeface="Arial"/>
                <a:cs typeface="Arial"/>
              </a:rPr>
              <a:t>CT</a:t>
            </a:r>
            <a:r>
              <a:rPr lang="en-US" sz="2400" b="1" dirty="0" smtClean="0">
                <a:latin typeface="Arial"/>
                <a:cs typeface="Arial"/>
              </a:rPr>
              <a:t> demonstrated improved diagnostic accuracy </a:t>
            </a:r>
            <a:r>
              <a:rPr lang="en-US" sz="2400" dirty="0" smtClean="0">
                <a:latin typeface="Arial"/>
                <a:cs typeface="Arial"/>
              </a:rPr>
              <a:t>over CT stenosis for diagnosis of both patients and vessels who manifest ischemia</a:t>
            </a:r>
          </a:p>
          <a:p>
            <a:pPr lvl="1">
              <a:buClr>
                <a:srgbClr val="800000"/>
              </a:buClr>
            </a:pPr>
            <a:r>
              <a:rPr lang="en-US" sz="2400" dirty="0" smtClean="0">
                <a:latin typeface="Arial"/>
                <a:cs typeface="Arial"/>
              </a:rPr>
              <a:t>Did not satisfy its pre-specified primary endpoint of Dx accuracy &gt;70% of lower bound of the one-sided 95% CI</a:t>
            </a:r>
          </a:p>
          <a:p>
            <a:pPr lvl="1">
              <a:buClr>
                <a:srgbClr val="800000"/>
              </a:buClr>
            </a:pPr>
            <a:r>
              <a:rPr lang="en-US" sz="2400" dirty="0" smtClean="0">
                <a:latin typeface="Arial"/>
                <a:cs typeface="Arial"/>
              </a:rPr>
              <a:t>High sensitivity and NPV implies l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ow rate of FN</a:t>
            </a:r>
          </a:p>
          <a:p>
            <a:pPr lvl="1">
              <a:buClr>
                <a:srgbClr val="800000"/>
              </a:buClr>
            </a:pPr>
            <a:r>
              <a:rPr lang="en-US" sz="2400" dirty="0" smtClean="0">
                <a:latin typeface="Arial"/>
                <a:cs typeface="Arial"/>
                <a:sym typeface="Wingdings"/>
              </a:rPr>
              <a:t>Considerable increase in discriminatory power</a:t>
            </a:r>
          </a:p>
          <a:p>
            <a:pPr>
              <a:buClr>
                <a:srgbClr val="800000"/>
              </a:buClr>
            </a:pPr>
            <a:endParaRPr lang="en-US" sz="2400" dirty="0" smtClean="0">
              <a:latin typeface="Arial"/>
              <a:cs typeface="Arial"/>
              <a:sym typeface="Wingdings"/>
            </a:endParaRPr>
          </a:p>
          <a:p>
            <a:pPr>
              <a:buClr>
                <a:srgbClr val="800000"/>
              </a:buClr>
            </a:pPr>
            <a:r>
              <a:rPr lang="en-US" sz="2400" dirty="0" smtClean="0">
                <a:latin typeface="Arial"/>
                <a:cs typeface="Arial"/>
                <a:sym typeface="Wingdings"/>
              </a:rPr>
              <a:t>In patients with </a:t>
            </a:r>
            <a:r>
              <a:rPr lang="en-US" sz="2400" b="1" dirty="0" smtClean="0">
                <a:latin typeface="Arial"/>
                <a:cs typeface="Arial"/>
                <a:sym typeface="Wingdings"/>
              </a:rPr>
              <a:t>stenoses of intermediate severity 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by CT—which are the most clinically ambiguous for ischemia determination—FFR</a:t>
            </a:r>
            <a:r>
              <a:rPr lang="en-US" sz="2400" baseline="-25000" dirty="0" smtClean="0">
                <a:latin typeface="Arial"/>
                <a:cs typeface="Arial"/>
                <a:sym typeface="Wingdings"/>
              </a:rPr>
              <a:t>CT</a:t>
            </a:r>
            <a:r>
              <a:rPr lang="en-US" sz="2400" dirty="0" smtClean="0">
                <a:latin typeface="Arial"/>
                <a:cs typeface="Arial"/>
                <a:sym typeface="Wingdings"/>
              </a:rPr>
              <a:t> demonstrated higher diagnostic performance compared to CT alone</a:t>
            </a:r>
          </a:p>
          <a:p>
            <a:pPr>
              <a:buClr>
                <a:srgbClr val="800000"/>
              </a:buClr>
            </a:pPr>
            <a:endParaRPr lang="en-US" sz="24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r>
              <a:rPr lang="en-US" sz="2400" dirty="0" smtClean="0">
                <a:latin typeface="Arial"/>
                <a:cs typeface="Arial"/>
              </a:rPr>
              <a:t>Proof of feasibility of FFR</a:t>
            </a:r>
            <a:r>
              <a:rPr lang="en-US" sz="2400" baseline="-25000" dirty="0" smtClean="0">
                <a:latin typeface="Arial"/>
                <a:cs typeface="Arial"/>
              </a:rPr>
              <a:t>CT,</a:t>
            </a:r>
            <a:r>
              <a:rPr lang="en-US" sz="2400" dirty="0" smtClean="0">
                <a:latin typeface="Arial"/>
                <a:cs typeface="Arial"/>
              </a:rPr>
              <a:t> and represent </a:t>
            </a:r>
            <a:r>
              <a:rPr lang="en-US" sz="2400" b="1" dirty="0" smtClean="0">
                <a:latin typeface="Arial"/>
                <a:cs typeface="Arial"/>
              </a:rPr>
              <a:t>first large-scale prospective demonstration of use of computational models </a:t>
            </a:r>
            <a:r>
              <a:rPr lang="en-US" sz="2400" dirty="0" smtClean="0">
                <a:latin typeface="Arial"/>
                <a:cs typeface="Arial"/>
              </a:rPr>
              <a:t>to accurately calculate FFR from typically acquired CT images</a:t>
            </a:r>
            <a:endParaRPr lang="en-US" sz="2400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60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7772400" cy="1500187"/>
          </a:xfrm>
        </p:spPr>
        <p:txBody>
          <a:bodyPr/>
          <a:lstStyle/>
          <a:p>
            <a:pPr algn="ctr"/>
            <a:r>
              <a:rPr lang="en-US" sz="8000" b="1" dirty="0" smtClean="0">
                <a:latin typeface="Arial"/>
                <a:cs typeface="Arial"/>
              </a:rPr>
              <a:t>Thank you.</a:t>
            </a:r>
            <a:endParaRPr lang="en-US" sz="8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 bwMode="auto">
          <a:xfrm>
            <a:off x="0" y="-76199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Disclosures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914400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64942" y="1143000"/>
            <a:ext cx="8979057" cy="5257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800000"/>
              </a:buClr>
            </a:pPr>
            <a:r>
              <a:rPr lang="en-US" sz="2400" b="1" dirty="0" smtClean="0">
                <a:latin typeface="Arial"/>
                <a:cs typeface="Arial"/>
              </a:rPr>
              <a:t>Research Support:  </a:t>
            </a:r>
            <a:r>
              <a:rPr lang="en-US" sz="2400" dirty="0" smtClean="0">
                <a:latin typeface="Arial"/>
                <a:cs typeface="Arial"/>
              </a:rPr>
              <a:t>NHLBI (R01HL115150-01; U01 HL105907-02 [Contract]); QNRF (NPRP 09-370-3-089); GE Healthcare (significant); Philips Healthcare (modest); Vital Images (modest)</a:t>
            </a:r>
          </a:p>
          <a:p>
            <a:pPr>
              <a:buClr>
                <a:srgbClr val="800000"/>
              </a:buClr>
              <a:buNone/>
            </a:pP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pPr>
              <a:buClr>
                <a:srgbClr val="800000"/>
              </a:buClr>
            </a:pPr>
            <a:r>
              <a:rPr lang="en-US" sz="2400" b="1" dirty="0" smtClean="0">
                <a:latin typeface="Arial"/>
                <a:cs typeface="Arial"/>
              </a:rPr>
              <a:t>Equity Interest: </a:t>
            </a:r>
            <a:r>
              <a:rPr lang="en-US" sz="2400" dirty="0" smtClean="0">
                <a:latin typeface="Arial"/>
                <a:cs typeface="Arial"/>
              </a:rPr>
              <a:t>TC3, MDDX, Cedars-Sinai Medical Center</a:t>
            </a:r>
          </a:p>
          <a:p>
            <a:pPr>
              <a:buClr>
                <a:srgbClr val="800000"/>
              </a:buClr>
            </a:pPr>
            <a:endParaRPr lang="en-US" sz="2400" b="1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r>
              <a:rPr lang="en-US" sz="2400" b="1" dirty="0" smtClean="0">
                <a:latin typeface="Arial"/>
                <a:cs typeface="Arial"/>
              </a:rPr>
              <a:t>Medical Advisory Board: </a:t>
            </a:r>
            <a:r>
              <a:rPr lang="en-US" sz="2400" dirty="0" smtClean="0">
                <a:latin typeface="Arial"/>
                <a:cs typeface="Arial"/>
              </a:rPr>
              <a:t>GE Healthcare, </a:t>
            </a:r>
            <a:r>
              <a:rPr lang="en-US" sz="2400" dirty="0" err="1" smtClean="0">
                <a:latin typeface="Arial"/>
                <a:cs typeface="Arial"/>
              </a:rPr>
              <a:t>Arineta</a:t>
            </a:r>
            <a:endParaRPr lang="en-US" sz="24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endParaRPr lang="en-US" sz="24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r>
              <a:rPr lang="en-US" sz="2400" b="1" dirty="0" smtClean="0">
                <a:latin typeface="Arial"/>
                <a:cs typeface="Arial"/>
              </a:rPr>
              <a:t>Study Funding:  </a:t>
            </a:r>
            <a:r>
              <a:rPr lang="en-US" sz="2400" dirty="0" smtClean="0">
                <a:latin typeface="Arial"/>
                <a:cs typeface="Arial"/>
              </a:rPr>
              <a:t>This study was funded by </a:t>
            </a:r>
            <a:r>
              <a:rPr lang="en-US" sz="2400" dirty="0" err="1" smtClean="0">
                <a:latin typeface="Arial"/>
                <a:cs typeface="Arial"/>
              </a:rPr>
              <a:t>HeartFlow</a:t>
            </a:r>
            <a:r>
              <a:rPr lang="en-US" sz="2400" dirty="0" smtClean="0">
                <a:latin typeface="Arial"/>
                <a:cs typeface="Arial"/>
              </a:rPr>
              <a:t>, Inc.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Arial"/>
                <a:cs typeface="Arial"/>
              </a:rPr>
              <a:t>HeartFlow</a:t>
            </a:r>
            <a:r>
              <a:rPr lang="en-US" sz="2400" dirty="0" smtClean="0">
                <a:latin typeface="Arial"/>
                <a:cs typeface="Arial"/>
              </a:rPr>
              <a:t>, Inc. worked with the steering committee for study design and provided blinded FFR</a:t>
            </a:r>
            <a:r>
              <a:rPr lang="en-US" sz="2400" baseline="-25000" dirty="0" smtClean="0">
                <a:latin typeface="Arial"/>
                <a:cs typeface="Arial"/>
              </a:rPr>
              <a:t>CT</a:t>
            </a:r>
            <a:r>
              <a:rPr lang="en-US" sz="2400" dirty="0" smtClean="0">
                <a:latin typeface="Arial"/>
                <a:cs typeface="Arial"/>
              </a:rPr>
              <a:t> analyses for the study.  </a:t>
            </a:r>
            <a:r>
              <a:rPr lang="en-US" sz="2400" dirty="0" err="1" smtClean="0">
                <a:latin typeface="Arial"/>
                <a:cs typeface="Arial"/>
              </a:rPr>
              <a:t>HeartFlow</a:t>
            </a:r>
            <a:r>
              <a:rPr lang="en-US" sz="2400" dirty="0" smtClean="0">
                <a:latin typeface="Arial"/>
                <a:cs typeface="Arial"/>
              </a:rPr>
              <a:t>, Inc. did not have involvement in the statistical data analysis, manuscript preparation, and review or authorization for submission.</a:t>
            </a:r>
          </a:p>
          <a:p>
            <a:pPr>
              <a:buClr>
                <a:srgbClr val="800000"/>
              </a:buClr>
            </a:pPr>
            <a:endParaRPr lang="en-US" sz="24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r>
              <a:rPr lang="en-US" sz="2400" dirty="0" smtClean="0">
                <a:latin typeface="Arial"/>
                <a:cs typeface="Arial"/>
              </a:rPr>
              <a:t>No study investigator had any financial interest related to the study sponsor</a:t>
            </a:r>
            <a:endParaRPr lang="en-US" sz="2400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60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Background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761999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64942" y="838200"/>
            <a:ext cx="8979057" cy="6019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Coronary CT angiography is a non-invasive test that demonstrates high accuracy to invasive angiography but cannot determine the hemodynamic significance of a coronary lesion</a:t>
            </a:r>
            <a:r>
              <a:rPr lang="en-US" sz="2400" baseline="30000" dirty="0" smtClean="0">
                <a:latin typeface="Arial Narrow"/>
                <a:cs typeface="Arial Narrow"/>
              </a:rPr>
              <a:t>1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Fractional flow reserve (FFR) is the gold standard for diagnosis of lesion-specific ischemia</a:t>
            </a:r>
            <a:r>
              <a:rPr lang="en-US" sz="2400" baseline="30000" dirty="0" smtClean="0">
                <a:latin typeface="Arial Narrow"/>
                <a:cs typeface="Arial Narrow"/>
              </a:rPr>
              <a:t>2</a:t>
            </a:r>
            <a:r>
              <a:rPr lang="en-US" sz="2400" dirty="0" smtClean="0">
                <a:latin typeface="Arial Narrow"/>
                <a:cs typeface="Arial Narrow"/>
              </a:rPr>
              <a:t>,</a:t>
            </a:r>
            <a:r>
              <a:rPr lang="en-US" sz="2400" baseline="30000" dirty="0" smtClean="0">
                <a:latin typeface="Arial Narrow"/>
                <a:cs typeface="Arial Narrow"/>
              </a:rPr>
              <a:t> </a:t>
            </a:r>
            <a:r>
              <a:rPr lang="en-US" sz="2400" dirty="0" smtClean="0">
                <a:latin typeface="Arial Narrow"/>
                <a:cs typeface="Arial Narrow"/>
              </a:rPr>
              <a:t>and its use to guide coronary revascularization improves event-free survival and lowers healthcare costs</a:t>
            </a:r>
            <a:r>
              <a:rPr lang="en-US" sz="2400" baseline="30000" dirty="0" smtClean="0">
                <a:latin typeface="Arial Narrow"/>
                <a:cs typeface="Arial Narrow"/>
              </a:rPr>
              <a:t>3,4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Computational fluid dynamics is a novel technology that enables calculation of FFR from CT (FFR</a:t>
            </a:r>
            <a:r>
              <a:rPr lang="en-US" sz="2400" baseline="-25000" dirty="0" smtClean="0">
                <a:latin typeface="Arial Narrow"/>
                <a:cs typeface="Arial Narrow"/>
              </a:rPr>
              <a:t>CT</a:t>
            </a:r>
            <a:r>
              <a:rPr lang="en-US" sz="2400" dirty="0" smtClean="0">
                <a:latin typeface="Arial Narrow"/>
                <a:cs typeface="Arial Narrow"/>
              </a:rPr>
              <a:t>), and may represent a non-invasive method for determination of lesion-specific ischemia</a:t>
            </a:r>
            <a:r>
              <a:rPr lang="en-US" sz="2400" baseline="30000" dirty="0" smtClean="0">
                <a:latin typeface="Arial Narrow"/>
                <a:cs typeface="Arial Narrow"/>
              </a:rPr>
              <a:t>5</a:t>
            </a:r>
          </a:p>
          <a:p>
            <a:pPr>
              <a:lnSpc>
                <a:spcPct val="120000"/>
              </a:lnSpc>
            </a:pPr>
            <a:endParaRPr lang="en-US" sz="2400" baseline="30000" dirty="0" smtClean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To date, the diagnostic performance of FFR</a:t>
            </a:r>
            <a:r>
              <a:rPr lang="en-US" sz="2400" baseline="-25000" dirty="0" smtClean="0">
                <a:latin typeface="Arial Narrow"/>
                <a:cs typeface="Arial Narrow"/>
              </a:rPr>
              <a:t>CT</a:t>
            </a:r>
            <a:r>
              <a:rPr lang="en-US" sz="2400" dirty="0" smtClean="0">
                <a:latin typeface="Arial Narrow"/>
                <a:cs typeface="Arial Narrow"/>
              </a:rPr>
              <a:t> has not been tested in a large-scale prospective multicenter study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 smtClean="0">
                <a:latin typeface="Arial Narrow"/>
                <a:cs typeface="Arial Narrow"/>
              </a:rPr>
              <a:t>1</a:t>
            </a:r>
            <a:r>
              <a:rPr lang="en-US" sz="1200" dirty="0" smtClean="0">
                <a:latin typeface="Arial Narrow"/>
                <a:cs typeface="Arial Narrow"/>
              </a:rPr>
              <a:t>Min et al. J Am </a:t>
            </a:r>
            <a:r>
              <a:rPr lang="en-US" sz="1200" dirty="0" err="1" smtClean="0">
                <a:latin typeface="Arial Narrow"/>
                <a:cs typeface="Arial Narrow"/>
              </a:rPr>
              <a:t>Coll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Cardiol</a:t>
            </a:r>
            <a:r>
              <a:rPr lang="en-US" sz="1200" dirty="0" smtClean="0">
                <a:latin typeface="Arial Narrow"/>
                <a:cs typeface="Arial Narrow"/>
              </a:rPr>
              <a:t> 2010</a:t>
            </a:r>
            <a:r>
              <a:rPr lang="en-US" sz="1200" baseline="30000" dirty="0" smtClean="0">
                <a:latin typeface="Arial Narrow"/>
                <a:cs typeface="Arial Narrow"/>
              </a:rPr>
              <a:t>;</a:t>
            </a:r>
            <a:r>
              <a:rPr lang="en-US" sz="1200" dirty="0" smtClean="0">
                <a:latin typeface="Arial Narrow"/>
                <a:cs typeface="Arial Narrow"/>
              </a:rPr>
              <a:t> 55: 957-65; </a:t>
            </a:r>
            <a:r>
              <a:rPr lang="en-US" sz="1200" baseline="30000" dirty="0" smtClean="0">
                <a:latin typeface="Arial Narrow"/>
                <a:cs typeface="Arial Narrow"/>
              </a:rPr>
              <a:t>2</a:t>
            </a:r>
            <a:r>
              <a:rPr lang="en-US" sz="1200" dirty="0" smtClean="0">
                <a:latin typeface="Arial Narrow"/>
                <a:cs typeface="Arial Narrow"/>
              </a:rPr>
              <a:t>Piljs et al. </a:t>
            </a:r>
            <a:r>
              <a:rPr lang="en-US" sz="1200" dirty="0" err="1" smtClean="0">
                <a:latin typeface="Arial Narrow"/>
                <a:cs typeface="Arial Narrow"/>
              </a:rPr>
              <a:t>Cath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Cardiovasc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Interv</a:t>
            </a:r>
            <a:r>
              <a:rPr lang="en-US" sz="1200" dirty="0" smtClean="0">
                <a:latin typeface="Arial Narrow"/>
                <a:cs typeface="Arial Narrow"/>
              </a:rPr>
              <a:t> 2000; 49: 1-16; </a:t>
            </a:r>
            <a:r>
              <a:rPr lang="en-US" sz="1200" baseline="30000" dirty="0" smtClean="0">
                <a:latin typeface="Arial Narrow"/>
                <a:cs typeface="Arial Narrow"/>
              </a:rPr>
              <a:t>3</a:t>
            </a:r>
            <a:r>
              <a:rPr lang="en-US" sz="1200" dirty="0" smtClean="0">
                <a:latin typeface="Arial Narrow"/>
                <a:cs typeface="Arial Narrow"/>
              </a:rPr>
              <a:t>Tonino et al. N </a:t>
            </a:r>
            <a:r>
              <a:rPr lang="en-US" sz="1200" dirty="0" err="1" smtClean="0">
                <a:latin typeface="Arial Narrow"/>
                <a:cs typeface="Arial Narrow"/>
              </a:rPr>
              <a:t>Engl</a:t>
            </a:r>
            <a:r>
              <a:rPr lang="en-US" sz="1200" dirty="0" smtClean="0">
                <a:latin typeface="Arial Narrow"/>
                <a:cs typeface="Arial Narrow"/>
              </a:rPr>
              <a:t> J Med 2009; 360: 213-24; </a:t>
            </a:r>
            <a:r>
              <a:rPr lang="en-US" sz="1200" baseline="30000" dirty="0" smtClean="0">
                <a:latin typeface="Arial Narrow"/>
                <a:cs typeface="Arial Narrow"/>
              </a:rPr>
              <a:t>4</a:t>
            </a:r>
            <a:r>
              <a:rPr lang="en-US" sz="1200" dirty="0" smtClean="0">
                <a:latin typeface="Arial Narrow"/>
                <a:cs typeface="Arial Narrow"/>
              </a:rPr>
              <a:t>Berger et al. J Am </a:t>
            </a:r>
            <a:r>
              <a:rPr lang="en-US" sz="1200" dirty="0" err="1" smtClean="0">
                <a:latin typeface="Arial Narrow"/>
                <a:cs typeface="Arial Narrow"/>
              </a:rPr>
              <a:t>Coll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Cardiol</a:t>
            </a:r>
            <a:r>
              <a:rPr lang="en-US" sz="1200" dirty="0" smtClean="0">
                <a:latin typeface="Arial Narrow"/>
                <a:cs typeface="Arial Narrow"/>
              </a:rPr>
              <a:t> 2005; 46: 438-42; </a:t>
            </a:r>
            <a:r>
              <a:rPr lang="en-US" sz="1200" baseline="30000" dirty="0" smtClean="0">
                <a:latin typeface="Arial Narrow"/>
                <a:cs typeface="Arial Narrow"/>
              </a:rPr>
              <a:t>5</a:t>
            </a:r>
            <a:r>
              <a:rPr lang="en-US" sz="1200" dirty="0" smtClean="0">
                <a:latin typeface="Arial Narrow"/>
                <a:cs typeface="Arial Narrow"/>
              </a:rPr>
              <a:t>Kim et al. Ann Biomed Eng 2010; 38: 3195-209; </a:t>
            </a:r>
            <a:r>
              <a:rPr lang="en-US" sz="1200" baseline="30000" dirty="0" smtClean="0">
                <a:latin typeface="Arial Narrow"/>
                <a:cs typeface="Arial Narrow"/>
              </a:rPr>
              <a:t>6</a:t>
            </a:r>
            <a:r>
              <a:rPr lang="en-US" sz="1200" dirty="0" smtClean="0">
                <a:latin typeface="Arial Narrow"/>
                <a:cs typeface="Arial Narrow"/>
              </a:rPr>
              <a:t>Erglis et al. ESC 2010 Scientific Sessions; Abstract 951</a:t>
            </a:r>
            <a:endParaRPr lang="en-US" sz="1200" dirty="0">
              <a:latin typeface="Arial Narrow"/>
              <a:cs typeface="Arial Narro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60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 bwMode="auto">
          <a:xfrm>
            <a:off x="0" y="-76199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Objective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914400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1" y="1143000"/>
            <a:ext cx="9143999" cy="525780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en-US" sz="3600" dirty="0" smtClean="0">
                <a:latin typeface="Arial Narrow"/>
                <a:cs typeface="Arial Narrow"/>
              </a:rPr>
              <a:t>The </a:t>
            </a:r>
            <a:r>
              <a:rPr lang="en-US" sz="3600" b="1" dirty="0" smtClean="0">
                <a:latin typeface="Arial Narrow"/>
                <a:cs typeface="Arial Narrow"/>
              </a:rPr>
              <a:t>OVERALL OBJECTIVE </a:t>
            </a:r>
            <a:r>
              <a:rPr lang="en-US" sz="3600" dirty="0" smtClean="0">
                <a:latin typeface="Arial Narrow"/>
                <a:cs typeface="Arial Narrow"/>
              </a:rPr>
              <a:t>of the DeFACTO study was to determine the diagnostic performance of FFR</a:t>
            </a:r>
            <a:r>
              <a:rPr lang="en-US" sz="3600" baseline="-25000" dirty="0" smtClean="0">
                <a:latin typeface="Arial Narrow"/>
                <a:cs typeface="Arial Narrow"/>
              </a:rPr>
              <a:t>CT</a:t>
            </a:r>
            <a:r>
              <a:rPr lang="en-US" sz="3600" dirty="0" smtClean="0">
                <a:latin typeface="Arial Narrow"/>
                <a:cs typeface="Arial Narrow"/>
              </a:rPr>
              <a:t> for the detection and exclusion of hemodynamically significant CAD in a prospective multicenter international study. </a:t>
            </a:r>
            <a:endParaRPr lang="en-US" sz="3600" dirty="0">
              <a:latin typeface="Arial Narrow"/>
              <a:cs typeface="Arial Narro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60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 bwMode="auto">
          <a:xfrm>
            <a:off x="0" y="-76199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Study Endpoints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914400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64942" y="1066800"/>
            <a:ext cx="8979057" cy="52578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n-US" sz="2200" b="1" u="sng" dirty="0" smtClean="0">
                <a:latin typeface="Arial Narrow"/>
                <a:cs typeface="Arial Narrow"/>
              </a:rPr>
              <a:t>Primary</a:t>
            </a:r>
            <a:r>
              <a:rPr lang="en-US" sz="2200" dirty="0" smtClean="0">
                <a:latin typeface="Arial Narrow"/>
                <a:cs typeface="Arial Narrow"/>
              </a:rPr>
              <a:t>: Per-patient diagnostic accuracy of FFR</a:t>
            </a:r>
            <a:r>
              <a:rPr lang="en-US" sz="2200" baseline="-25000" dirty="0" smtClean="0">
                <a:latin typeface="Arial Narrow"/>
                <a:cs typeface="Arial Narrow"/>
              </a:rPr>
              <a:t>CT</a:t>
            </a:r>
            <a:r>
              <a:rPr lang="en-US" sz="2200" dirty="0" smtClean="0">
                <a:latin typeface="Arial Narrow"/>
                <a:cs typeface="Arial Narrow"/>
              </a:rPr>
              <a:t> plus CT to determine the presence or absence of at least one hemodynamically significant coronary stenosis, as compared to an invasive FFR reference standard*</a:t>
            </a:r>
          </a:p>
          <a:p>
            <a:pPr lvl="1">
              <a:buClr>
                <a:srgbClr val="800000"/>
              </a:buClr>
            </a:pPr>
            <a:r>
              <a:rPr lang="en-US" sz="2200" dirty="0" smtClean="0">
                <a:latin typeface="Arial Narrow"/>
                <a:cs typeface="Arial Narrow"/>
              </a:rPr>
              <a:t>Study hypotheses tested at one-sided 0.05 Type I error rate, with null hypothesis to be rejected if lower bound of 95% CI &gt; 0.70</a:t>
            </a:r>
          </a:p>
          <a:p>
            <a:pPr lvl="2">
              <a:buClr>
                <a:srgbClr val="800000"/>
              </a:buClr>
            </a:pPr>
            <a:r>
              <a:rPr lang="en-US" sz="2200" dirty="0" smtClean="0">
                <a:latin typeface="Arial Narrow"/>
                <a:cs typeface="Arial Narrow"/>
              </a:rPr>
              <a:t>0.70 threshold chosen b/c this represented the mid-point of test accuracy for stress imaging testing</a:t>
            </a:r>
            <a:r>
              <a:rPr lang="en-US" sz="2200" baseline="30000" dirty="0" smtClean="0">
                <a:latin typeface="Arial Narrow"/>
                <a:cs typeface="Arial Narrow"/>
              </a:rPr>
              <a:t>1</a:t>
            </a:r>
            <a:r>
              <a:rPr lang="en-US" sz="2200" dirty="0" smtClean="0">
                <a:latin typeface="Arial Narrow"/>
                <a:cs typeface="Arial Narrow"/>
              </a:rPr>
              <a:t>, 3-fold higher accuracy than recent large-scale reports of “real world” testing</a:t>
            </a:r>
            <a:r>
              <a:rPr lang="en-US" sz="2200" baseline="30000" dirty="0" smtClean="0">
                <a:latin typeface="Arial Narrow"/>
                <a:cs typeface="Arial Narrow"/>
              </a:rPr>
              <a:t>2</a:t>
            </a:r>
            <a:r>
              <a:rPr lang="en-US" sz="2200" dirty="0" smtClean="0">
                <a:latin typeface="Arial Narrow"/>
                <a:cs typeface="Arial Narrow"/>
              </a:rPr>
              <a:t>, and higher than the point of concordance of stress imaging testing with invasive FFR</a:t>
            </a:r>
            <a:endParaRPr lang="en-US" sz="2200" baseline="30000" dirty="0" smtClean="0">
              <a:latin typeface="Arial Narrow"/>
              <a:cs typeface="Arial Narrow"/>
            </a:endParaRPr>
          </a:p>
          <a:p>
            <a:pPr lvl="1">
              <a:buClr>
                <a:srgbClr val="800000"/>
              </a:buClr>
            </a:pPr>
            <a:r>
              <a:rPr lang="en-US" sz="2200" dirty="0" smtClean="0">
                <a:latin typeface="Arial Narrow"/>
                <a:cs typeface="Arial Narrow"/>
              </a:rPr>
              <a:t>Assuming 0.35 rate of CAD, 238 patients (assuming 11% rate of </a:t>
            </a:r>
            <a:r>
              <a:rPr lang="en-US" sz="2200" dirty="0" err="1" smtClean="0">
                <a:latin typeface="Arial Narrow"/>
                <a:cs typeface="Arial Narrow"/>
              </a:rPr>
              <a:t>nonevaluable</a:t>
            </a:r>
            <a:r>
              <a:rPr lang="en-US" sz="2200" dirty="0" smtClean="0">
                <a:latin typeface="Arial Narrow"/>
                <a:cs typeface="Arial Narrow"/>
              </a:rPr>
              <a:t> CTs</a:t>
            </a:r>
            <a:r>
              <a:rPr lang="en-US" sz="2200" baseline="30000" dirty="0" smtClean="0">
                <a:latin typeface="Arial Narrow"/>
                <a:cs typeface="Arial Narrow"/>
              </a:rPr>
              <a:t>3</a:t>
            </a:r>
            <a:r>
              <a:rPr lang="en-US" sz="2200" dirty="0" smtClean="0">
                <a:latin typeface="Arial Narrow"/>
                <a:cs typeface="Arial Narrow"/>
              </a:rPr>
              <a:t>) needed to achieve 95% statistical power</a:t>
            </a:r>
          </a:p>
          <a:p>
            <a:pPr>
              <a:buClr>
                <a:srgbClr val="800000"/>
              </a:buClr>
            </a:pPr>
            <a:r>
              <a:rPr lang="en-US" sz="2200" b="1" u="sng" dirty="0" smtClean="0">
                <a:latin typeface="Arial Narrow"/>
                <a:cs typeface="Arial Narrow"/>
              </a:rPr>
              <a:t>Secondary</a:t>
            </a:r>
            <a:r>
              <a:rPr lang="en-US" sz="2200" dirty="0" smtClean="0">
                <a:latin typeface="Arial Narrow"/>
                <a:cs typeface="Arial Narrow"/>
              </a:rPr>
              <a:t>: </a:t>
            </a:r>
          </a:p>
          <a:p>
            <a:pPr lvl="1">
              <a:buClr>
                <a:srgbClr val="800000"/>
              </a:buClr>
            </a:pPr>
            <a:r>
              <a:rPr lang="en-US" sz="2200" dirty="0" smtClean="0">
                <a:latin typeface="Arial Narrow"/>
                <a:cs typeface="Arial Narrow"/>
              </a:rPr>
              <a:t>Additional diagnostic performance characteristics (e.g., sensitivity / specificity)</a:t>
            </a:r>
          </a:p>
          <a:p>
            <a:pPr lvl="1">
              <a:buClr>
                <a:srgbClr val="800000"/>
              </a:buClr>
            </a:pPr>
            <a:r>
              <a:rPr lang="en-US" sz="2200" dirty="0" smtClean="0">
                <a:latin typeface="Arial Narrow"/>
                <a:cs typeface="Arial Narrow"/>
              </a:rPr>
              <a:t>Diagnostic performance for lesions of intermediate stenosis severity</a:t>
            </a:r>
          </a:p>
          <a:p>
            <a:pPr lvl="1">
              <a:buClr>
                <a:srgbClr val="800000"/>
              </a:buClr>
            </a:pPr>
            <a:r>
              <a:rPr lang="en-US" sz="2200" dirty="0" smtClean="0">
                <a:latin typeface="Arial Narrow"/>
                <a:cs typeface="Arial Narrow"/>
              </a:rPr>
              <a:t>Per-vessel correlation of FFR</a:t>
            </a:r>
            <a:r>
              <a:rPr lang="en-US" sz="2200" baseline="-25000" dirty="0" smtClean="0">
                <a:latin typeface="Arial Narrow"/>
                <a:cs typeface="Arial Narrow"/>
              </a:rPr>
              <a:t>CT</a:t>
            </a:r>
            <a:r>
              <a:rPr lang="en-US" sz="2200" dirty="0" smtClean="0">
                <a:latin typeface="Arial Narrow"/>
                <a:cs typeface="Arial Narrow"/>
              </a:rPr>
              <a:t> value to FFR measured value</a:t>
            </a:r>
          </a:p>
          <a:p>
            <a:pPr>
              <a:buClr>
                <a:srgbClr val="800000"/>
              </a:buClr>
            </a:pPr>
            <a:endParaRPr lang="en-US" sz="2200" dirty="0" smtClean="0">
              <a:latin typeface="Arial Narrow"/>
              <a:cs typeface="Arial Narrow"/>
            </a:endParaRPr>
          </a:p>
          <a:p>
            <a:pPr>
              <a:buClr>
                <a:srgbClr val="800000"/>
              </a:buClr>
            </a:pPr>
            <a:endParaRPr lang="en-US" sz="2200" dirty="0" smtClean="0"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 smtClean="0">
                <a:latin typeface="Arial Narrow"/>
                <a:cs typeface="Arial Narrow"/>
              </a:rPr>
              <a:t>1</a:t>
            </a:r>
            <a:r>
              <a:rPr lang="en-US" sz="1200" dirty="0" smtClean="0">
                <a:latin typeface="Arial Narrow"/>
                <a:cs typeface="Arial Narrow"/>
              </a:rPr>
              <a:t>Mowatt et al. Health </a:t>
            </a:r>
            <a:r>
              <a:rPr lang="en-US" sz="1200" dirty="0" err="1" smtClean="0">
                <a:latin typeface="Arial Narrow"/>
                <a:cs typeface="Arial Narrow"/>
              </a:rPr>
              <a:t>Technol</a:t>
            </a:r>
            <a:r>
              <a:rPr lang="en-US" sz="1200" dirty="0" smtClean="0">
                <a:latin typeface="Arial Narrow"/>
                <a:cs typeface="Arial Narrow"/>
              </a:rPr>
              <a:t> Assess 2004; 30: 1-207; </a:t>
            </a:r>
            <a:r>
              <a:rPr lang="en-US" sz="1200" baseline="30000" dirty="0" smtClean="0">
                <a:latin typeface="Arial Narrow"/>
                <a:cs typeface="Arial Narrow"/>
              </a:rPr>
              <a:t>2</a:t>
            </a:r>
            <a:r>
              <a:rPr lang="en-US" sz="1200" dirty="0" smtClean="0">
                <a:latin typeface="Arial Narrow"/>
                <a:cs typeface="Arial Narrow"/>
              </a:rPr>
              <a:t>Madder RD et al. J </a:t>
            </a:r>
            <a:r>
              <a:rPr lang="en-US" sz="1200" dirty="0" err="1" smtClean="0">
                <a:latin typeface="Arial Narrow"/>
                <a:cs typeface="Arial Narrow"/>
              </a:rPr>
              <a:t>Cardiovasc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Comput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Tomogr</a:t>
            </a:r>
            <a:r>
              <a:rPr lang="en-US" sz="1200" dirty="0" smtClean="0">
                <a:latin typeface="Arial Narrow"/>
                <a:cs typeface="Arial Narrow"/>
              </a:rPr>
              <a:t> 2011; 5: 165-71; </a:t>
            </a:r>
            <a:r>
              <a:rPr lang="en-US" sz="1200" baseline="30000" dirty="0" smtClean="0">
                <a:latin typeface="Arial Narrow"/>
                <a:cs typeface="Arial Narrow"/>
              </a:rPr>
              <a:t>3</a:t>
            </a:r>
            <a:r>
              <a:rPr lang="en-US" sz="1200" dirty="0" smtClean="0">
                <a:latin typeface="Arial Narrow"/>
                <a:cs typeface="Arial Narrow"/>
              </a:rPr>
              <a:t>Budoff MJ et al. J Am </a:t>
            </a:r>
            <a:r>
              <a:rPr lang="en-US" sz="1200" dirty="0" err="1" smtClean="0">
                <a:latin typeface="Arial Narrow"/>
                <a:cs typeface="Arial Narrow"/>
              </a:rPr>
              <a:t>Coll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Cardiol</a:t>
            </a:r>
            <a:r>
              <a:rPr lang="en-US" sz="1200" dirty="0" smtClean="0">
                <a:latin typeface="Arial Narrow"/>
                <a:cs typeface="Arial Narrow"/>
              </a:rPr>
              <a:t> 2008; 52: 1724-32; </a:t>
            </a:r>
            <a:r>
              <a:rPr lang="en-US" sz="1200" baseline="30000" dirty="0" smtClean="0">
                <a:latin typeface="Arial Narrow"/>
                <a:cs typeface="Arial Narrow"/>
              </a:rPr>
              <a:t>3</a:t>
            </a:r>
            <a:r>
              <a:rPr lang="en-US" sz="1200" dirty="0" smtClean="0">
                <a:latin typeface="Arial Narrow"/>
                <a:cs typeface="Arial Narrow"/>
              </a:rPr>
              <a:t>Melikian </a:t>
            </a:r>
            <a:r>
              <a:rPr lang="en-US" sz="1200" dirty="0">
                <a:latin typeface="Arial Narrow"/>
                <a:cs typeface="Arial Narrow"/>
              </a:rPr>
              <a:t>N et al. JACC </a:t>
            </a:r>
            <a:r>
              <a:rPr lang="en-US" sz="1200" dirty="0" err="1">
                <a:latin typeface="Arial Narrow"/>
                <a:cs typeface="Arial Narrow"/>
              </a:rPr>
              <a:t>Cardiovasc</a:t>
            </a:r>
            <a:r>
              <a:rPr lang="en-US" sz="1200" dirty="0">
                <a:latin typeface="Arial Narrow"/>
                <a:cs typeface="Arial Narrow"/>
              </a:rPr>
              <a:t> </a:t>
            </a:r>
            <a:r>
              <a:rPr lang="en-US" sz="1200" dirty="0" err="1">
                <a:latin typeface="Arial Narrow"/>
                <a:cs typeface="Arial Narrow"/>
              </a:rPr>
              <a:t>Interv</a:t>
            </a:r>
            <a:r>
              <a:rPr lang="en-US" sz="1200" dirty="0">
                <a:latin typeface="Arial Narrow"/>
                <a:cs typeface="Arial Narrow"/>
              </a:rPr>
              <a:t> 2010; 3: 307-14</a:t>
            </a:r>
          </a:p>
          <a:p>
            <a:endParaRPr lang="en-US" sz="1200" dirty="0">
              <a:latin typeface="Arial Narrow"/>
              <a:cs typeface="Arial Narro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60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 bwMode="auto">
          <a:xfrm>
            <a:off x="0" y="-76199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 smtClean="0">
                <a:solidFill>
                  <a:srgbClr val="1B1A1B"/>
                </a:solidFill>
                <a:latin typeface="Arial"/>
                <a:ea typeface="ＭＳ Ｐゴシック" charset="-128"/>
                <a:cs typeface="Arial"/>
              </a:rPr>
              <a:t>Inclusion / Exclusion Criteria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914400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17342" y="1143000"/>
            <a:ext cx="8598058" cy="52578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800000"/>
              </a:buClr>
              <a:buNone/>
            </a:pPr>
            <a:r>
              <a:rPr lang="en-US" sz="2800" b="1" dirty="0" smtClean="0">
                <a:latin typeface="Arial Narrow"/>
                <a:cs typeface="Arial Narrow"/>
              </a:rPr>
              <a:t>Inclusion Criteria:</a:t>
            </a:r>
          </a:p>
          <a:p>
            <a:pPr marL="514350" indent="-514350">
              <a:buClr>
                <a:srgbClr val="800000"/>
              </a:buClr>
            </a:pPr>
            <a:r>
              <a:rPr lang="en-US" sz="2800" dirty="0" smtClean="0">
                <a:latin typeface="Arial Narrow"/>
                <a:cs typeface="Arial Narrow"/>
              </a:rPr>
              <a:t>Age </a:t>
            </a:r>
            <a:r>
              <a:rPr lang="en-US" sz="2800" u="sng" dirty="0" smtClean="0">
                <a:latin typeface="Arial Narrow"/>
                <a:cs typeface="Arial Narrow"/>
              </a:rPr>
              <a:t>&gt;</a:t>
            </a:r>
            <a:r>
              <a:rPr lang="en-US" sz="2800" dirty="0" smtClean="0">
                <a:latin typeface="Arial Narrow"/>
                <a:cs typeface="Arial Narrow"/>
              </a:rPr>
              <a:t> 18 years</a:t>
            </a:r>
          </a:p>
          <a:p>
            <a:pPr marL="514350" indent="-514350">
              <a:buClr>
                <a:srgbClr val="800000"/>
              </a:buClr>
            </a:pPr>
            <a:r>
              <a:rPr lang="en-US" sz="2800" dirty="0" smtClean="0">
                <a:latin typeface="Arial Narrow"/>
                <a:cs typeface="Arial Narrow"/>
              </a:rPr>
              <a:t>Providing written informed consent</a:t>
            </a:r>
          </a:p>
          <a:p>
            <a:pPr marL="514350" indent="-514350">
              <a:buClr>
                <a:srgbClr val="800000"/>
              </a:buClr>
            </a:pPr>
            <a:r>
              <a:rPr lang="en-US" sz="2800" dirty="0" smtClean="0">
                <a:latin typeface="Arial Narrow"/>
                <a:cs typeface="Arial Narrow"/>
              </a:rPr>
              <a:t>Scheduled to undergo clinically-indicated non-emergent ICA</a:t>
            </a:r>
          </a:p>
          <a:p>
            <a:pPr marL="514350" indent="-514350">
              <a:buClr>
                <a:srgbClr val="800000"/>
              </a:buClr>
            </a:pPr>
            <a:r>
              <a:rPr lang="en-US" sz="2800" u="sng" dirty="0" smtClean="0">
                <a:latin typeface="Arial Narrow"/>
                <a:cs typeface="Arial Narrow"/>
              </a:rPr>
              <a:t>&gt;</a:t>
            </a:r>
            <a:r>
              <a:rPr lang="en-US" sz="2800" dirty="0" smtClean="0">
                <a:latin typeface="Arial Narrow"/>
                <a:cs typeface="Arial Narrow"/>
              </a:rPr>
              <a:t>64-row CT within 60 days prior to ICA</a:t>
            </a:r>
          </a:p>
          <a:p>
            <a:pPr marL="514350" indent="-514350">
              <a:buClr>
                <a:srgbClr val="800000"/>
              </a:buClr>
            </a:pPr>
            <a:r>
              <a:rPr lang="en-US" sz="2800" dirty="0" smtClean="0">
                <a:latin typeface="Arial Narrow"/>
                <a:cs typeface="Arial Narrow"/>
              </a:rPr>
              <a:t>No cardiac interventional therapy between CT and ICA</a:t>
            </a:r>
          </a:p>
          <a:p>
            <a:pPr marL="514350" indent="-514350">
              <a:buClr>
                <a:srgbClr val="800000"/>
              </a:buClr>
            </a:pPr>
            <a:endParaRPr lang="en-US" sz="2800" dirty="0" smtClean="0">
              <a:latin typeface="Arial Narrow"/>
              <a:cs typeface="Arial Narrow"/>
            </a:endParaRPr>
          </a:p>
          <a:p>
            <a:pPr marL="514350" indent="-514350">
              <a:buClr>
                <a:srgbClr val="800000"/>
              </a:buClr>
              <a:buNone/>
            </a:pPr>
            <a:r>
              <a:rPr lang="en-US" sz="2800" b="1" dirty="0" smtClean="0">
                <a:latin typeface="Arial Narrow"/>
                <a:cs typeface="Arial Narrow"/>
              </a:rPr>
              <a:t>Exclusion Criteria (Cardiac-specific):</a:t>
            </a:r>
          </a:p>
          <a:p>
            <a:pPr marL="514350" indent="-514350">
              <a:buClr>
                <a:srgbClr val="800000"/>
              </a:buClr>
            </a:pPr>
            <a:r>
              <a:rPr lang="en-US" sz="2800" dirty="0" smtClean="0">
                <a:latin typeface="Arial Narrow"/>
                <a:cs typeface="Arial Narrow"/>
              </a:rPr>
              <a:t>Prior coronary artery bypass surgery</a:t>
            </a:r>
          </a:p>
          <a:p>
            <a:pPr marL="514350" indent="-514350">
              <a:buClr>
                <a:srgbClr val="800000"/>
              </a:buClr>
            </a:pPr>
            <a:r>
              <a:rPr lang="en-US" sz="2800" dirty="0" smtClean="0">
                <a:latin typeface="Arial Narrow"/>
                <a:cs typeface="Arial Narrow"/>
              </a:rPr>
              <a:t>Prior PCI with suspected in-</a:t>
            </a:r>
            <a:r>
              <a:rPr lang="en-US" sz="2800" dirty="0" err="1" smtClean="0">
                <a:latin typeface="Arial Narrow"/>
                <a:cs typeface="Arial Narrow"/>
              </a:rPr>
              <a:t>stent</a:t>
            </a:r>
            <a:r>
              <a:rPr lang="en-US" sz="2800" dirty="0" smtClean="0"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latin typeface="Arial Narrow"/>
                <a:cs typeface="Arial Narrow"/>
              </a:rPr>
              <a:t>restenosis</a:t>
            </a:r>
            <a:endParaRPr lang="en-US" sz="2800" dirty="0" smtClean="0">
              <a:latin typeface="Arial Narrow"/>
              <a:cs typeface="Arial Narrow"/>
            </a:endParaRPr>
          </a:p>
          <a:p>
            <a:pPr marL="514350" indent="-514350">
              <a:buClr>
                <a:srgbClr val="800000"/>
              </a:buClr>
            </a:pPr>
            <a:r>
              <a:rPr lang="en-US" sz="2800" dirty="0" smtClean="0">
                <a:latin typeface="Arial Narrow"/>
                <a:cs typeface="Arial Narrow"/>
              </a:rPr>
              <a:t>Suspicion of acute coronary syndrome</a:t>
            </a:r>
          </a:p>
          <a:p>
            <a:pPr marL="514350" indent="-514350">
              <a:buClr>
                <a:srgbClr val="800000"/>
              </a:buClr>
            </a:pPr>
            <a:r>
              <a:rPr lang="en-US" sz="2800" dirty="0" smtClean="0">
                <a:latin typeface="Arial Narrow"/>
                <a:cs typeface="Arial Narrow"/>
              </a:rPr>
              <a:t>Prior myocardial infarction within 40 days of ICA</a:t>
            </a:r>
          </a:p>
          <a:p>
            <a:pPr marL="514350" indent="-514350">
              <a:buClr>
                <a:srgbClr val="800000"/>
              </a:buClr>
              <a:buFont typeface="+mj-lt"/>
              <a:buAutoNum type="arabicPeriod"/>
            </a:pPr>
            <a:endParaRPr lang="en-US" sz="2800" dirty="0">
              <a:latin typeface="Arial Narrow"/>
              <a:cs typeface="Arial Narro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60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03978" y="2667000"/>
            <a:ext cx="15240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제목 1"/>
          <p:cNvSpPr txBox="1">
            <a:spLocks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 smtClean="0">
                <a:solidFill>
                  <a:srgbClr val="1B1A1B"/>
                </a:solidFill>
                <a:latin typeface="Arial"/>
                <a:ea typeface="ＭＳ Ｐゴシック" charset="-128"/>
                <a:cs typeface="Arial"/>
              </a:rPr>
              <a:t>Study Procedures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838200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-1238" y="3733800"/>
            <a:ext cx="9144000" cy="2133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CT: </a:t>
            </a:r>
            <a:r>
              <a:rPr lang="en-US" dirty="0" smtClean="0">
                <a:latin typeface="Arial Narrow"/>
                <a:cs typeface="Arial Narrow"/>
              </a:rPr>
              <a:t>Image acquisition / interpretation in accordance with societal guidelines on </a:t>
            </a:r>
            <a:r>
              <a:rPr lang="en-US" u="sng" dirty="0" smtClean="0">
                <a:latin typeface="Arial Narrow"/>
                <a:cs typeface="Arial Narrow"/>
              </a:rPr>
              <a:t>&gt;</a:t>
            </a:r>
            <a:r>
              <a:rPr lang="en-US" dirty="0" smtClean="0">
                <a:latin typeface="Arial Narrow"/>
                <a:cs typeface="Arial Narrow"/>
              </a:rPr>
              <a:t>64-row CT</a:t>
            </a:r>
          </a:p>
          <a:p>
            <a:r>
              <a:rPr lang="en-US" b="1" dirty="0" smtClean="0">
                <a:latin typeface="Arial Narrow"/>
                <a:cs typeface="Arial Narrow"/>
              </a:rPr>
              <a:t>QCA: </a:t>
            </a:r>
            <a:r>
              <a:rPr lang="en-US" dirty="0" smtClean="0">
                <a:latin typeface="Arial Narrow"/>
                <a:cs typeface="Arial Narrow"/>
              </a:rPr>
              <a:t>% diameter stenosis determined in standard fashion using commercially available software</a:t>
            </a:r>
          </a:p>
          <a:p>
            <a:r>
              <a:rPr lang="en-US" b="1" dirty="0" smtClean="0">
                <a:latin typeface="Arial Narrow"/>
                <a:cs typeface="Arial Narrow"/>
              </a:rPr>
              <a:t>FFR: </a:t>
            </a:r>
            <a:r>
              <a:rPr lang="en-US" dirty="0" smtClean="0">
                <a:latin typeface="Arial Narrow"/>
                <a:cs typeface="Arial Narrow"/>
              </a:rPr>
              <a:t>Standard fashion by commercially available equipment after administration of nitroglycerin and intravenous adenosine at rate of 140 mcg/kg/min through a central vein</a:t>
            </a:r>
          </a:p>
          <a:p>
            <a:pPr lvl="1"/>
            <a:r>
              <a:rPr lang="en-US" dirty="0" smtClean="0">
                <a:latin typeface="Arial Narrow"/>
                <a:cs typeface="Arial Narrow"/>
              </a:rPr>
              <a:t>FFR = (mean distal coronary pressure) / (mean aortic pressure ) during hyperemia</a:t>
            </a:r>
          </a:p>
          <a:p>
            <a:r>
              <a:rPr lang="en-US" b="1" dirty="0" smtClean="0">
                <a:latin typeface="Arial Narrow"/>
                <a:cs typeface="Arial Narrow"/>
              </a:rPr>
              <a:t>Definitions: </a:t>
            </a:r>
            <a:r>
              <a:rPr lang="en-US" dirty="0" smtClean="0">
                <a:latin typeface="Arial Narrow"/>
                <a:cs typeface="Arial Narrow"/>
              </a:rPr>
              <a:t>Anatomic </a:t>
            </a:r>
            <a:r>
              <a:rPr lang="en-US" dirty="0">
                <a:latin typeface="Arial Narrow"/>
                <a:cs typeface="Arial Narrow"/>
              </a:rPr>
              <a:t>obstructive CAD defined as </a:t>
            </a:r>
            <a:r>
              <a:rPr lang="en-US" u="sng" dirty="0">
                <a:latin typeface="Arial Narrow"/>
                <a:cs typeface="Arial Narrow"/>
              </a:rPr>
              <a:t>&gt;</a:t>
            </a:r>
            <a:r>
              <a:rPr lang="en-US" dirty="0">
                <a:latin typeface="Arial Narrow"/>
                <a:cs typeface="Arial Narrow"/>
              </a:rPr>
              <a:t>50% diameter stenosis for CT and QCA; Lesion-specific ischemia defined as </a:t>
            </a:r>
            <a:r>
              <a:rPr lang="en-US" u="sng" dirty="0">
                <a:latin typeface="Arial Narrow"/>
                <a:cs typeface="Arial Narrow"/>
              </a:rPr>
              <a:t>&lt;</a:t>
            </a:r>
            <a:r>
              <a:rPr lang="en-US" dirty="0">
                <a:latin typeface="Arial Narrow"/>
                <a:cs typeface="Arial Narrow"/>
              </a:rPr>
              <a:t>0.80 for both FFR and </a:t>
            </a:r>
            <a:r>
              <a:rPr lang="en-US" dirty="0" smtClean="0">
                <a:latin typeface="Arial Narrow"/>
                <a:cs typeface="Arial Narrow"/>
              </a:rPr>
              <a:t>FFR</a:t>
            </a:r>
            <a:r>
              <a:rPr lang="en-US" baseline="-25000" dirty="0" smtClean="0">
                <a:latin typeface="Arial Narrow"/>
                <a:cs typeface="Arial Narrow"/>
              </a:rPr>
              <a:t>CT</a:t>
            </a:r>
            <a:r>
              <a:rPr lang="en-US" baseline="30000" dirty="0" smtClean="0">
                <a:latin typeface="Arial Narrow"/>
                <a:cs typeface="Arial Narrow"/>
              </a:rPr>
              <a:t>1</a:t>
            </a:r>
            <a:endParaRPr lang="en-US" baseline="-25000" dirty="0" smtClean="0">
              <a:latin typeface="Arial Narrow"/>
              <a:cs typeface="Arial Narrow"/>
            </a:endParaRPr>
          </a:p>
          <a:p>
            <a:pPr lvl="1"/>
            <a:r>
              <a:rPr lang="en-US" dirty="0" smtClean="0">
                <a:latin typeface="Arial Narrow"/>
                <a:cs typeface="Arial Narrow"/>
              </a:rPr>
              <a:t>FFR: Per protocol, subtotal (99%) or total (100%) occlusions assigned value of 0.50</a:t>
            </a:r>
          </a:p>
          <a:p>
            <a:pPr lvl="1"/>
            <a:r>
              <a:rPr lang="en-US" dirty="0" smtClean="0">
                <a:latin typeface="Arial Narrow"/>
                <a:cs typeface="Arial Narrow"/>
              </a:rPr>
              <a:t>FFR</a:t>
            </a:r>
            <a:r>
              <a:rPr lang="en-US" baseline="-25000" dirty="0" smtClean="0">
                <a:latin typeface="Arial Narrow"/>
                <a:cs typeface="Arial Narrow"/>
              </a:rPr>
              <a:t>CT</a:t>
            </a:r>
            <a:r>
              <a:rPr lang="en-US" dirty="0" smtClean="0">
                <a:latin typeface="Arial Narrow"/>
                <a:cs typeface="Arial Narrow"/>
              </a:rPr>
              <a:t>: Per protocol, subtotal / total occlusions assigned value of 0.50, and vessels with &lt;30% maximal stenosis assigned value of 0.90</a:t>
            </a:r>
            <a:endParaRPr lang="en-US" dirty="0">
              <a:latin typeface="Arial Narrow"/>
              <a:cs typeface="Arial Narrow"/>
            </a:endParaRPr>
          </a:p>
          <a:p>
            <a:pPr lvl="1"/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8382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1B1A1B"/>
                </a:solidFill>
                <a:latin typeface="Arial Narrow"/>
                <a:cs typeface="Arial Narrow"/>
              </a:rPr>
              <a:t>All studies (CT, QCA, FFR, FFR</a:t>
            </a:r>
            <a:r>
              <a:rPr lang="en-US" i="1" baseline="-25000" dirty="0" smtClean="0">
                <a:solidFill>
                  <a:srgbClr val="1B1A1B"/>
                </a:solidFill>
                <a:latin typeface="Arial Narrow"/>
                <a:cs typeface="Arial Narrow"/>
              </a:rPr>
              <a:t>CT</a:t>
            </a:r>
            <a:r>
              <a:rPr lang="en-US" sz="2000" i="1" dirty="0" smtClean="0">
                <a:solidFill>
                  <a:srgbClr val="1B1A1B"/>
                </a:solidFill>
                <a:latin typeface="Arial Narrow"/>
                <a:cs typeface="Arial Narrow"/>
              </a:rPr>
              <a:t>) interpreted in blinded fashion by 4 independent </a:t>
            </a:r>
            <a:r>
              <a:rPr lang="en-US" sz="2000" i="1" dirty="0">
                <a:solidFill>
                  <a:srgbClr val="1B1A1B"/>
                </a:solidFill>
                <a:latin typeface="Arial Narrow"/>
                <a:cs typeface="Arial Narrow"/>
              </a:rPr>
              <a:t>c</a:t>
            </a:r>
            <a:r>
              <a:rPr lang="en-US" sz="2000" i="1" dirty="0" smtClean="0">
                <a:solidFill>
                  <a:srgbClr val="1B1A1B"/>
                </a:solidFill>
                <a:latin typeface="Arial Narrow"/>
                <a:cs typeface="Arial Narrow"/>
              </a:rPr>
              <a:t>ore labs.</a:t>
            </a:r>
            <a:endParaRPr lang="en-US" sz="2000" i="1" dirty="0">
              <a:solidFill>
                <a:srgbClr val="1B1A1B"/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 descr="Screen Shot 2012-08-10 at 10.03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15" y="1241752"/>
            <a:ext cx="6711585" cy="256824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 smtClean="0">
                <a:latin typeface="Arial Narrow"/>
                <a:cs typeface="Arial Narrow"/>
              </a:rPr>
              <a:t>1</a:t>
            </a:r>
            <a:r>
              <a:rPr lang="en-US" sz="1200" dirty="0" smtClean="0">
                <a:latin typeface="Arial Narrow"/>
                <a:cs typeface="Arial Narrow"/>
              </a:rPr>
              <a:t>Tonino PA et al. N </a:t>
            </a:r>
            <a:r>
              <a:rPr lang="en-US" sz="1200" dirty="0" err="1" smtClean="0">
                <a:latin typeface="Arial Narrow"/>
                <a:cs typeface="Arial Narrow"/>
              </a:rPr>
              <a:t>Engl</a:t>
            </a:r>
            <a:r>
              <a:rPr lang="en-US" sz="1200" dirty="0" smtClean="0">
                <a:latin typeface="Arial Narrow"/>
                <a:cs typeface="Arial Narrow"/>
              </a:rPr>
              <a:t> J Med 2009; 360: 213-24</a:t>
            </a:r>
            <a:endParaRPr lang="en-US" sz="1200" dirty="0">
              <a:latin typeface="Arial Narrow"/>
              <a:cs typeface="Arial Narro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60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 smtClean="0">
                <a:solidFill>
                  <a:srgbClr val="1B1A1B"/>
                </a:solidFill>
                <a:latin typeface="Arial"/>
                <a:ea typeface="ＭＳ Ｐゴシック" charset="-128"/>
                <a:cs typeface="Arial"/>
              </a:rPr>
              <a:t>Computation of FFR</a:t>
            </a:r>
            <a:r>
              <a:rPr lang="en-US" altLang="ko-KR" sz="4000" b="1" baseline="-25000" dirty="0" smtClean="0">
                <a:solidFill>
                  <a:srgbClr val="1B1A1B"/>
                </a:solidFill>
                <a:latin typeface="Arial"/>
                <a:ea typeface="ＭＳ Ｐゴシック" charset="-128"/>
                <a:cs typeface="Arial"/>
              </a:rPr>
              <a:t>CT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838200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Line 56"/>
          <p:cNvSpPr>
            <a:spLocks noChangeShapeType="1"/>
          </p:cNvSpPr>
          <p:nvPr/>
        </p:nvSpPr>
        <p:spPr bwMode="auto">
          <a:xfrm>
            <a:off x="1219200" y="1600200"/>
            <a:ext cx="457200" cy="152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76200" y="3124200"/>
            <a:ext cx="9144000" cy="32766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Image-based Modeling </a:t>
            </a:r>
            <a:r>
              <a:rPr lang="en-US" dirty="0" smtClean="0">
                <a:latin typeface="Arial Narrow"/>
                <a:cs typeface="Arial Narrow"/>
              </a:rPr>
              <a:t>– Comprehensive segmentation of coronary arteries and aorta to determine  patient-specific coronary geometry  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Heart-Vessel Interactions </a:t>
            </a:r>
            <a:r>
              <a:rPr lang="en-US" dirty="0" smtClean="0">
                <a:latin typeface="Arial Narrow"/>
                <a:cs typeface="Arial Narrow"/>
              </a:rPr>
              <a:t>– At aortic and coronary outlets, enforced relationships b/w pressure and flow (e.g., aortic </a:t>
            </a:r>
            <a:r>
              <a:rPr lang="en-US" dirty="0" err="1" smtClean="0">
                <a:latin typeface="Arial Narrow"/>
                <a:cs typeface="Arial Narrow"/>
              </a:rPr>
              <a:t>impedence</a:t>
            </a:r>
            <a:r>
              <a:rPr lang="en-US" dirty="0" smtClean="0">
                <a:latin typeface="Arial Narrow"/>
                <a:cs typeface="Arial Narrow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Segmentation of Left Ventricular Myocardial Mass </a:t>
            </a:r>
            <a:r>
              <a:rPr lang="en-US" dirty="0" smtClean="0">
                <a:latin typeface="Arial Narrow"/>
                <a:cs typeface="Arial Narrow"/>
              </a:rPr>
              <a:t>– Relate time-varying coronary resistance (i.e., </a:t>
            </a:r>
            <a:r>
              <a:rPr lang="en-US" dirty="0" err="1" smtClean="0">
                <a:latin typeface="Arial Narrow"/>
                <a:cs typeface="Arial Narrow"/>
              </a:rPr>
              <a:t>pulsatile</a:t>
            </a:r>
            <a:r>
              <a:rPr lang="en-US" dirty="0" smtClean="0">
                <a:latin typeface="Arial Narrow"/>
                <a:cs typeface="Arial Narrow"/>
              </a:rPr>
              <a:t>) to </a:t>
            </a:r>
            <a:r>
              <a:rPr lang="en-US" dirty="0" err="1" smtClean="0">
                <a:latin typeface="Arial Narrow"/>
                <a:cs typeface="Arial Narrow"/>
              </a:rPr>
              <a:t>intramyocardial</a:t>
            </a:r>
            <a:r>
              <a:rPr lang="en-US" dirty="0" smtClean="0">
                <a:latin typeface="Arial Narrow"/>
                <a:cs typeface="Arial Narrow"/>
              </a:rPr>
              <a:t> pressure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Calculation of microcirculatory resistance </a:t>
            </a:r>
            <a:r>
              <a:rPr lang="en-US" dirty="0" smtClean="0">
                <a:latin typeface="Arial Narrow"/>
                <a:cs typeface="Arial Narrow"/>
              </a:rPr>
              <a:t>– Use of </a:t>
            </a:r>
            <a:r>
              <a:rPr lang="en-US" dirty="0" err="1" smtClean="0">
                <a:latin typeface="Arial Narrow"/>
                <a:cs typeface="Arial Narrow"/>
              </a:rPr>
              <a:t>allometric</a:t>
            </a:r>
            <a:r>
              <a:rPr lang="en-US" dirty="0" smtClean="0">
                <a:latin typeface="Arial Narrow"/>
                <a:cs typeface="Arial Narrow"/>
              </a:rPr>
              <a:t> scaling laws to relate patient-specific “form –function relationships (e.g. mass / size of object related to physiology)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Patient-specific Physiologic Conditions </a:t>
            </a:r>
            <a:r>
              <a:rPr lang="en-US" dirty="0" smtClean="0">
                <a:latin typeface="Arial Narrow"/>
                <a:cs typeface="Arial Narrow"/>
              </a:rPr>
              <a:t>- Fluid </a:t>
            </a:r>
            <a:r>
              <a:rPr lang="en-US" dirty="0" err="1" smtClean="0">
                <a:latin typeface="Arial Narrow"/>
                <a:cs typeface="Arial Narrow"/>
              </a:rPr>
              <a:t>viscocity</a:t>
            </a:r>
            <a:r>
              <a:rPr lang="en-US" dirty="0" smtClean="0">
                <a:latin typeface="Arial Narrow"/>
                <a:cs typeface="Arial Narrow"/>
              </a:rPr>
              <a:t> (</a:t>
            </a:r>
            <a:r>
              <a:rPr lang="en-US" dirty="0" err="1" smtClean="0">
                <a:latin typeface="Arial Narrow"/>
                <a:cs typeface="Arial Narrow"/>
              </a:rPr>
              <a:t>hematocrit</a:t>
            </a:r>
            <a:r>
              <a:rPr lang="en-US" dirty="0" smtClean="0">
                <a:latin typeface="Arial Narrow"/>
                <a:cs typeface="Arial Narrow"/>
              </a:rPr>
              <a:t>), blood pressure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Modeling of  Hyperemia </a:t>
            </a:r>
            <a:r>
              <a:rPr lang="en-US" dirty="0" smtClean="0">
                <a:latin typeface="Arial Narrow"/>
                <a:cs typeface="Arial Narrow"/>
              </a:rPr>
              <a:t>– Standard prediction model to “virtually” force complete smooth muscle cell relaxation (arteriolar vasodilatation)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Calculation of Fluid Dynamic Phenomena </a:t>
            </a:r>
            <a:r>
              <a:rPr lang="en-US" dirty="0" smtClean="0">
                <a:latin typeface="Arial Narrow"/>
                <a:cs typeface="Arial Narrow"/>
              </a:rPr>
              <a:t>– Application of universality of fluid dynamics, based upon Conservation of mass and momentum balance (e.g., airflow over jet; water flow in a river, etc.)</a:t>
            </a:r>
          </a:p>
          <a:p>
            <a:pPr>
              <a:buFont typeface="+mj-lt"/>
              <a:buAutoNum type="arabicPeriod"/>
            </a:pP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15625" t="7001" r="65314" b="17999"/>
          <a:stretch>
            <a:fillRect/>
          </a:stretch>
        </p:blipFill>
        <p:spPr bwMode="auto">
          <a:xfrm>
            <a:off x="304800" y="1600200"/>
            <a:ext cx="1076242" cy="132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/>
          <p:nvPr/>
        </p:nvGrpSpPr>
        <p:grpSpPr>
          <a:xfrm>
            <a:off x="1676400" y="1676400"/>
            <a:ext cx="1219200" cy="1295400"/>
            <a:chOff x="1600200" y="5099255"/>
            <a:chExt cx="1579281" cy="1614086"/>
          </a:xfrm>
        </p:grpSpPr>
        <p:sp>
          <p:nvSpPr>
            <p:cNvPr id="22" name="Rectangle 21"/>
            <p:cNvSpPr/>
            <p:nvPr/>
          </p:nvSpPr>
          <p:spPr>
            <a:xfrm>
              <a:off x="1600200" y="5099255"/>
              <a:ext cx="1579281" cy="161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67"/>
            <a:stretch/>
          </p:blipFill>
          <p:spPr bwMode="auto">
            <a:xfrm>
              <a:off x="1600200" y="5099255"/>
              <a:ext cx="1579281" cy="1614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10029" r="62688" b="5859"/>
          <a:stretch/>
        </p:blipFill>
        <p:spPr bwMode="auto">
          <a:xfrm>
            <a:off x="3200400" y="1631374"/>
            <a:ext cx="1081518" cy="134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 descr="gallery_1_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600200"/>
            <a:ext cx="1107216" cy="1295400"/>
          </a:xfrm>
          <a:prstGeom prst="rect">
            <a:avLst/>
          </a:prstGeom>
        </p:spPr>
      </p:pic>
      <p:pic>
        <p:nvPicPr>
          <p:cNvPr id="26" name="Picture 25" descr="red-cell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927505" y="1768695"/>
            <a:ext cx="1403790" cy="10668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28600" y="1524000"/>
            <a:ext cx="1295400" cy="15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00200" y="1524000"/>
            <a:ext cx="1371600" cy="15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495800" y="1524000"/>
            <a:ext cx="1371600" cy="15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48000" y="1524000"/>
            <a:ext cx="1371600" cy="15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43600" y="1524000"/>
            <a:ext cx="1371600" cy="15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391400" y="1524000"/>
            <a:ext cx="1371600" cy="15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00018" y="1154668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(1)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47818" y="114300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(2)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5618" y="114300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(3)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53000" y="1154668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(4)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91218" y="1154668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(5)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62818" y="114300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(6)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8382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/>
                <a:cs typeface="Arial"/>
              </a:rPr>
              <a:t>FFR</a:t>
            </a:r>
            <a:r>
              <a:rPr lang="en-US" sz="1600" i="1" baseline="-25000" dirty="0" smtClean="0">
                <a:latin typeface="Arial"/>
                <a:cs typeface="Arial"/>
              </a:rPr>
              <a:t>CT</a:t>
            </a:r>
            <a:r>
              <a:rPr lang="en-US" i="1" dirty="0" smtClean="0">
                <a:latin typeface="Arial"/>
                <a:cs typeface="Arial"/>
              </a:rPr>
              <a:t> performed by </a:t>
            </a:r>
            <a:r>
              <a:rPr lang="en-US" i="1" dirty="0" err="1" smtClean="0">
                <a:latin typeface="Arial"/>
                <a:cs typeface="Arial"/>
              </a:rPr>
              <a:t>HeartFlow</a:t>
            </a:r>
            <a:r>
              <a:rPr lang="en-US" i="1" dirty="0" smtClean="0">
                <a:latin typeface="Arial"/>
                <a:cs typeface="Arial"/>
              </a:rPr>
              <a:t> scientists in blinded fashion.</a:t>
            </a:r>
            <a:endParaRPr lang="en-US" i="1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60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 bwMode="auto">
          <a:xfrm>
            <a:off x="0" y="-76199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 smtClean="0">
                <a:solidFill>
                  <a:srgbClr val="1B1A1B"/>
                </a:solidFill>
                <a:latin typeface="Arial"/>
                <a:ea typeface="ＭＳ Ｐゴシック" charset="-128"/>
                <a:cs typeface="Arial"/>
              </a:rPr>
              <a:t>Computation of FFR</a:t>
            </a:r>
            <a:r>
              <a:rPr lang="en-US" altLang="ko-KR" sz="4000" b="1" baseline="-25000" dirty="0" smtClean="0">
                <a:solidFill>
                  <a:srgbClr val="1B1A1B"/>
                </a:solidFill>
                <a:latin typeface="Arial"/>
                <a:ea typeface="ＭＳ Ｐゴシック" charset="-128"/>
                <a:cs typeface="Arial"/>
              </a:rPr>
              <a:t>CT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912812"/>
            <a:ext cx="83820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2" name="Picture 23" descr="C:\CASES\KR77\Proc5\FFR-blank.png"/>
          <p:cNvPicPr>
            <a:picLocks noChangeAspect="1" noChangeArrowheads="1"/>
          </p:cNvPicPr>
          <p:nvPr/>
        </p:nvPicPr>
        <p:blipFill>
          <a:blip r:embed="rId4" cstate="print"/>
          <a:srcRect l="12906" t="13411" r="12808" b="11182"/>
          <a:stretch>
            <a:fillRect/>
          </a:stretch>
        </p:blipFill>
        <p:spPr bwMode="auto">
          <a:xfrm>
            <a:off x="5486400" y="1752600"/>
            <a:ext cx="32162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5562600" y="1066800"/>
            <a:ext cx="281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rPr>
              <a:t>3D </a:t>
            </a:r>
            <a:r>
              <a:rPr lang="en-US" altLang="ko-KR" dirty="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rPr>
              <a:t>FFR</a:t>
            </a:r>
            <a:r>
              <a:rPr lang="en-US" altLang="ko-KR" baseline="-25000" dirty="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rPr>
              <a:t>CT</a:t>
            </a:r>
            <a:r>
              <a:rPr lang="en-US" altLang="ko-KR" baseline="-25000" dirty="0" smtClean="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altLang="ko-KR" dirty="0" smtClean="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rPr>
              <a:t>Computed Map</a:t>
            </a:r>
            <a:endParaRPr lang="en-US" altLang="ko-KR" dirty="0">
              <a:solidFill>
                <a:schemeClr val="tx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5867400" y="4876800"/>
            <a:ext cx="2690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rPr>
              <a:t>FFR</a:t>
            </a:r>
            <a:r>
              <a:rPr lang="en-US" altLang="ko-KR" baseline="-25000" dirty="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rPr>
              <a:t>CT </a:t>
            </a:r>
            <a:r>
              <a:rPr lang="en-US" altLang="ko-KR" dirty="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rPr>
              <a:t>= 0.72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rPr>
              <a:t>(can select </a:t>
            </a:r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rPr>
              <a:t>any point </a:t>
            </a:r>
            <a:r>
              <a:rPr lang="en-US" altLang="ko-KR" sz="1400" dirty="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rPr>
              <a:t>on model)</a:t>
            </a:r>
          </a:p>
        </p:txBody>
      </p:sp>
      <p:pic>
        <p:nvPicPr>
          <p:cNvPr id="43" name="Picture 22" descr="C:\Users\chris\AppData\Local\Microsoft\Windows\Temporary Internet Files\Content.Outlook\23DARYN8\KR36.jpg"/>
          <p:cNvPicPr>
            <a:picLocks noChangeAspect="1" noChangeArrowheads="1"/>
          </p:cNvPicPr>
          <p:nvPr/>
        </p:nvPicPr>
        <p:blipFill>
          <a:blip r:embed="rId5" cstate="print"/>
          <a:srcRect l="77127" t="27364" r="15649" b="35211"/>
          <a:stretch>
            <a:fillRect/>
          </a:stretch>
        </p:blipFill>
        <p:spPr bwMode="auto">
          <a:xfrm>
            <a:off x="8534400" y="1143000"/>
            <a:ext cx="500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648200" cy="2286000"/>
          </a:xfrm>
          <a:solidFill>
            <a:srgbClr val="FFFFFF"/>
          </a:solidFill>
          <a:ln w="19050"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b="1" u="sng" dirty="0" smtClean="0">
                <a:latin typeface="Arial Narrow"/>
                <a:cs typeface="Arial Narrow"/>
              </a:rPr>
              <a:t>Patient-Specific Hyperemic Flow and Pressure: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Numerical method using governing equations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Obtain solution for velocity and pressure throughout coronary vascular bed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Simultaneous solution of millions of non-linear partial differential equations 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Repeat process thousands of time intervals within cardiac cycle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3429000"/>
            <a:ext cx="5257800" cy="266700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cs typeface="Arial Narrow"/>
              </a:rPr>
              <a:t>FFR</a:t>
            </a:r>
            <a:r>
              <a:rPr kumimoji="0" lang="en-US" b="1" i="0" u="sng" strike="noStrike" kern="1200" cap="none" spc="0" normalizeH="0" baseline="-2500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cs typeface="Arial Narrow"/>
              </a:rPr>
              <a:t>CT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cs typeface="Arial Narrow"/>
              </a:rPr>
              <a:t> does not require: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solidFill>
                  <a:srgbClr val="1B1A1B"/>
                </a:solidFill>
                <a:latin typeface="Arial Narrow"/>
                <a:cs typeface="Arial Narrow"/>
              </a:rPr>
              <a:t>Modification to imaging protocols (i.e., prospective /retrospective ECG gating; fast pitch helical; FBP or IR)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cs typeface="Arial Narrow"/>
              </a:rPr>
              <a:t>Administration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1B1A1B"/>
                </a:solidFill>
                <a:effectLst/>
                <a:uLnTx/>
                <a:uFillTx/>
                <a:latin typeface="Arial Narrow"/>
                <a:cs typeface="Arial Narrow"/>
              </a:rPr>
              <a:t> of adenosine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>
                <a:solidFill>
                  <a:srgbClr val="1B1A1B"/>
                </a:solidFill>
                <a:latin typeface="Arial Narrow"/>
                <a:cs typeface="Arial Narrow"/>
              </a:rPr>
              <a:t>Additional</a:t>
            </a:r>
            <a:r>
              <a:rPr lang="en-US" dirty="0" smtClean="0">
                <a:solidFill>
                  <a:srgbClr val="1B1A1B"/>
                </a:solidFill>
                <a:latin typeface="Arial Narrow"/>
                <a:cs typeface="Arial Narrow"/>
              </a:rPr>
              <a:t> image acquisition (i.e., no additional radiation)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solidFill>
                  <a:srgbClr val="1B1A1B"/>
                </a:solidFill>
                <a:latin typeface="Arial Narrow"/>
                <a:cs typeface="Arial Narrow"/>
              </a:rPr>
              <a:t>Single-point assessment (i.e., FFR</a:t>
            </a:r>
            <a:r>
              <a:rPr lang="en-US" baseline="-25000" dirty="0" smtClean="0">
                <a:solidFill>
                  <a:srgbClr val="1B1A1B"/>
                </a:solidFill>
                <a:latin typeface="Arial Narrow"/>
                <a:cs typeface="Arial Narrow"/>
              </a:rPr>
              <a:t>CT</a:t>
            </a:r>
            <a:r>
              <a:rPr lang="en-US" dirty="0" smtClean="0">
                <a:solidFill>
                  <a:srgbClr val="1B1A1B"/>
                </a:solidFill>
                <a:latin typeface="Arial Narrow"/>
                <a:cs typeface="Arial Narrow"/>
              </a:rPr>
              <a:t> selectable on any point in coronary vascular bed)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en-US" sz="2000" dirty="0" smtClean="0">
                <a:solidFill>
                  <a:srgbClr val="1B1A1B"/>
                </a:solidFill>
                <a:latin typeface="Arial Narrow"/>
                <a:cs typeface="Arial Narrow"/>
              </a:rPr>
              <a:t>FFR</a:t>
            </a:r>
            <a:r>
              <a:rPr lang="en-US" sz="2000" baseline="-25000" dirty="0" smtClean="0">
                <a:solidFill>
                  <a:srgbClr val="1B1A1B"/>
                </a:solidFill>
                <a:latin typeface="Arial Narrow"/>
                <a:cs typeface="Arial Narrow"/>
              </a:rPr>
              <a:t>CT</a:t>
            </a:r>
            <a:r>
              <a:rPr lang="en-US" sz="2000" dirty="0" smtClean="0">
                <a:solidFill>
                  <a:srgbClr val="1B1A1B"/>
                </a:solidFill>
                <a:latin typeface="Arial Narrow"/>
                <a:cs typeface="Arial Narrow"/>
              </a:rPr>
              <a:t> derived from a typically acquired CT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B1A1B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60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hqz0StQU6QyO.gbys03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7.5|13"/>
</p:tagLst>
</file>

<file path=ppt/theme/theme1.xml><?xml version="1.0" encoding="utf-8"?>
<a:theme xmlns:a="http://schemas.openxmlformats.org/drawingml/2006/main" name="Default Theme">
  <a:themeElements>
    <a:clrScheme name="HeartFlow">
      <a:dk1>
        <a:srgbClr val="363436"/>
      </a:dk1>
      <a:lt1>
        <a:sysClr val="window" lastClr="FFFFFF"/>
      </a:lt1>
      <a:dk2>
        <a:srgbClr val="76787A"/>
      </a:dk2>
      <a:lt2>
        <a:srgbClr val="EEECE1"/>
      </a:lt2>
      <a:accent1>
        <a:srgbClr val="00549C"/>
      </a:accent1>
      <a:accent2>
        <a:srgbClr val="4A95D9"/>
      </a:accent2>
      <a:accent3>
        <a:srgbClr val="932032"/>
      </a:accent3>
      <a:accent4>
        <a:srgbClr val="363436"/>
      </a:accent4>
      <a:accent5>
        <a:srgbClr val="76787A"/>
      </a:accent5>
      <a:accent6>
        <a:srgbClr val="00549C"/>
      </a:accent6>
      <a:hlink>
        <a:srgbClr val="932032"/>
      </a:hlink>
      <a:folHlink>
        <a:srgbClr val="7678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9280</TotalTime>
  <Words>2499</Words>
  <Application>Microsoft Macintosh PowerPoint</Application>
  <PresentationFormat>On-screen Show (4:3)</PresentationFormat>
  <Paragraphs>254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Theme</vt:lpstr>
      <vt:lpstr>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akshay saxena</dc:creator>
  <cp:lastModifiedBy>Bruno Paolino</cp:lastModifiedBy>
  <cp:revision>625</cp:revision>
  <dcterms:created xsi:type="dcterms:W3CDTF">2012-08-09T19:39:47Z</dcterms:created>
  <dcterms:modified xsi:type="dcterms:W3CDTF">2012-08-26T22:36:43Z</dcterms:modified>
</cp:coreProperties>
</file>